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80"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40" d="100"/>
          <a:sy n="40" d="100"/>
        </p:scale>
        <p:origin x="-1674" y="-2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39053D-B191-439F-AE1F-76DA29407872}" type="datetimeFigureOut">
              <a:rPr lang="en-US" smtClean="0"/>
              <a:pPr/>
              <a:t>6/6/2019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5CDC54-CD40-4096-88CD-5574603E815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175C1B-45C8-4767-A3C8-AACAEB11C1B7}" type="datetime1">
              <a:rPr lang="en-US" smtClean="0"/>
              <a:pPr/>
              <a:t>6/6/2019</a:t>
            </a:fld>
            <a:endParaRPr lang="en-US"/>
          </a:p>
        </p:txBody>
      </p:sp>
      <p:sp>
        <p:nvSpPr>
          <p:cNvPr id="5" name="Footer Placeholder 4"/>
          <p:cNvSpPr>
            <a:spLocks noGrp="1"/>
          </p:cNvSpPr>
          <p:nvPr>
            <p:ph type="ftr" sz="quarter" idx="11"/>
          </p:nvPr>
        </p:nvSpPr>
        <p:spPr/>
        <p:txBody>
          <a:bodyPr/>
          <a:lstStyle/>
          <a:p>
            <a:r>
              <a:rPr lang="en-US" smtClean="0"/>
              <a:t>Dr P SEKAR  IASE  Saidapet  Ch-15.</a:t>
            </a:r>
            <a:endParaRPr lang="en-US"/>
          </a:p>
        </p:txBody>
      </p:sp>
      <p:sp>
        <p:nvSpPr>
          <p:cNvPr id="6" name="Slide Number Placeholder 5"/>
          <p:cNvSpPr>
            <a:spLocks noGrp="1"/>
          </p:cNvSpPr>
          <p:nvPr>
            <p:ph type="sldNum" sz="quarter" idx="12"/>
          </p:nvPr>
        </p:nvSpPr>
        <p:spPr/>
        <p:txBody>
          <a:bodyPr/>
          <a:lstStyle/>
          <a:p>
            <a:fld id="{4AA0FF27-BF6F-4BCA-9560-0B8A4A80F8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8BED43-2CC8-4D00-B94B-747FBC46E155}" type="datetime1">
              <a:rPr lang="en-US" smtClean="0"/>
              <a:pPr/>
              <a:t>6/6/2019</a:t>
            </a:fld>
            <a:endParaRPr lang="en-US"/>
          </a:p>
        </p:txBody>
      </p:sp>
      <p:sp>
        <p:nvSpPr>
          <p:cNvPr id="5" name="Footer Placeholder 4"/>
          <p:cNvSpPr>
            <a:spLocks noGrp="1"/>
          </p:cNvSpPr>
          <p:nvPr>
            <p:ph type="ftr" sz="quarter" idx="11"/>
          </p:nvPr>
        </p:nvSpPr>
        <p:spPr/>
        <p:txBody>
          <a:bodyPr/>
          <a:lstStyle/>
          <a:p>
            <a:r>
              <a:rPr lang="en-US" smtClean="0"/>
              <a:t>Dr P SEKAR  IASE  Saidapet  Ch-15.</a:t>
            </a:r>
            <a:endParaRPr lang="en-US"/>
          </a:p>
        </p:txBody>
      </p:sp>
      <p:sp>
        <p:nvSpPr>
          <p:cNvPr id="6" name="Slide Number Placeholder 5"/>
          <p:cNvSpPr>
            <a:spLocks noGrp="1"/>
          </p:cNvSpPr>
          <p:nvPr>
            <p:ph type="sldNum" sz="quarter" idx="12"/>
          </p:nvPr>
        </p:nvSpPr>
        <p:spPr/>
        <p:txBody>
          <a:bodyPr/>
          <a:lstStyle/>
          <a:p>
            <a:fld id="{4AA0FF27-BF6F-4BCA-9560-0B8A4A80F8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13F73-AD74-46B0-8795-E72D681FFB2C}" type="datetime1">
              <a:rPr lang="en-US" smtClean="0"/>
              <a:pPr/>
              <a:t>6/6/2019</a:t>
            </a:fld>
            <a:endParaRPr lang="en-US"/>
          </a:p>
        </p:txBody>
      </p:sp>
      <p:sp>
        <p:nvSpPr>
          <p:cNvPr id="5" name="Footer Placeholder 4"/>
          <p:cNvSpPr>
            <a:spLocks noGrp="1"/>
          </p:cNvSpPr>
          <p:nvPr>
            <p:ph type="ftr" sz="quarter" idx="11"/>
          </p:nvPr>
        </p:nvSpPr>
        <p:spPr/>
        <p:txBody>
          <a:bodyPr/>
          <a:lstStyle/>
          <a:p>
            <a:r>
              <a:rPr lang="en-US" smtClean="0"/>
              <a:t>Dr P SEKAR  IASE  Saidapet  Ch-15.</a:t>
            </a:r>
            <a:endParaRPr lang="en-US"/>
          </a:p>
        </p:txBody>
      </p:sp>
      <p:sp>
        <p:nvSpPr>
          <p:cNvPr id="6" name="Slide Number Placeholder 5"/>
          <p:cNvSpPr>
            <a:spLocks noGrp="1"/>
          </p:cNvSpPr>
          <p:nvPr>
            <p:ph type="sldNum" sz="quarter" idx="12"/>
          </p:nvPr>
        </p:nvSpPr>
        <p:spPr/>
        <p:txBody>
          <a:bodyPr/>
          <a:lstStyle/>
          <a:p>
            <a:fld id="{4AA0FF27-BF6F-4BCA-9560-0B8A4A80F8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962C55-34E7-4005-9E8C-C66C4F486707}" type="datetime1">
              <a:rPr lang="en-US" smtClean="0"/>
              <a:pPr/>
              <a:t>6/6/2019</a:t>
            </a:fld>
            <a:endParaRPr lang="en-US"/>
          </a:p>
        </p:txBody>
      </p:sp>
      <p:sp>
        <p:nvSpPr>
          <p:cNvPr id="5" name="Footer Placeholder 4"/>
          <p:cNvSpPr>
            <a:spLocks noGrp="1"/>
          </p:cNvSpPr>
          <p:nvPr>
            <p:ph type="ftr" sz="quarter" idx="11"/>
          </p:nvPr>
        </p:nvSpPr>
        <p:spPr/>
        <p:txBody>
          <a:bodyPr/>
          <a:lstStyle/>
          <a:p>
            <a:r>
              <a:rPr lang="en-US" smtClean="0"/>
              <a:t>Dr P SEKAR  IASE  Saidapet  Ch-15.</a:t>
            </a:r>
            <a:endParaRPr lang="en-US"/>
          </a:p>
        </p:txBody>
      </p:sp>
      <p:sp>
        <p:nvSpPr>
          <p:cNvPr id="6" name="Slide Number Placeholder 5"/>
          <p:cNvSpPr>
            <a:spLocks noGrp="1"/>
          </p:cNvSpPr>
          <p:nvPr>
            <p:ph type="sldNum" sz="quarter" idx="12"/>
          </p:nvPr>
        </p:nvSpPr>
        <p:spPr/>
        <p:txBody>
          <a:bodyPr/>
          <a:lstStyle/>
          <a:p>
            <a:fld id="{4AA0FF27-BF6F-4BCA-9560-0B8A4A80F8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BA293F-8977-44A8-8902-76986FA0E6EE}" type="datetime1">
              <a:rPr lang="en-US" smtClean="0"/>
              <a:pPr/>
              <a:t>6/6/2019</a:t>
            </a:fld>
            <a:endParaRPr lang="en-US"/>
          </a:p>
        </p:txBody>
      </p:sp>
      <p:sp>
        <p:nvSpPr>
          <p:cNvPr id="5" name="Footer Placeholder 4"/>
          <p:cNvSpPr>
            <a:spLocks noGrp="1"/>
          </p:cNvSpPr>
          <p:nvPr>
            <p:ph type="ftr" sz="quarter" idx="11"/>
          </p:nvPr>
        </p:nvSpPr>
        <p:spPr/>
        <p:txBody>
          <a:bodyPr/>
          <a:lstStyle/>
          <a:p>
            <a:r>
              <a:rPr lang="en-US" smtClean="0"/>
              <a:t>Dr P SEKAR  IASE  Saidapet  Ch-15.</a:t>
            </a:r>
            <a:endParaRPr lang="en-US"/>
          </a:p>
        </p:txBody>
      </p:sp>
      <p:sp>
        <p:nvSpPr>
          <p:cNvPr id="6" name="Slide Number Placeholder 5"/>
          <p:cNvSpPr>
            <a:spLocks noGrp="1"/>
          </p:cNvSpPr>
          <p:nvPr>
            <p:ph type="sldNum" sz="quarter" idx="12"/>
          </p:nvPr>
        </p:nvSpPr>
        <p:spPr/>
        <p:txBody>
          <a:bodyPr/>
          <a:lstStyle/>
          <a:p>
            <a:fld id="{4AA0FF27-BF6F-4BCA-9560-0B8A4A80F8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2011D2-894D-44A9-BEDC-311D9D17B9DE}" type="datetime1">
              <a:rPr lang="en-US" smtClean="0"/>
              <a:pPr/>
              <a:t>6/6/2019</a:t>
            </a:fld>
            <a:endParaRPr lang="en-US"/>
          </a:p>
        </p:txBody>
      </p:sp>
      <p:sp>
        <p:nvSpPr>
          <p:cNvPr id="6" name="Footer Placeholder 5"/>
          <p:cNvSpPr>
            <a:spLocks noGrp="1"/>
          </p:cNvSpPr>
          <p:nvPr>
            <p:ph type="ftr" sz="quarter" idx="11"/>
          </p:nvPr>
        </p:nvSpPr>
        <p:spPr/>
        <p:txBody>
          <a:bodyPr/>
          <a:lstStyle/>
          <a:p>
            <a:r>
              <a:rPr lang="en-US" smtClean="0"/>
              <a:t>Dr P SEKAR  IASE  Saidapet  Ch-15.</a:t>
            </a:r>
            <a:endParaRPr lang="en-US"/>
          </a:p>
        </p:txBody>
      </p:sp>
      <p:sp>
        <p:nvSpPr>
          <p:cNvPr id="7" name="Slide Number Placeholder 6"/>
          <p:cNvSpPr>
            <a:spLocks noGrp="1"/>
          </p:cNvSpPr>
          <p:nvPr>
            <p:ph type="sldNum" sz="quarter" idx="12"/>
          </p:nvPr>
        </p:nvSpPr>
        <p:spPr/>
        <p:txBody>
          <a:bodyPr/>
          <a:lstStyle/>
          <a:p>
            <a:fld id="{4AA0FF27-BF6F-4BCA-9560-0B8A4A80F8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98AF470-F377-4E90-822C-17DA05FFE666}" type="datetime1">
              <a:rPr lang="en-US" smtClean="0"/>
              <a:pPr/>
              <a:t>6/6/2019</a:t>
            </a:fld>
            <a:endParaRPr lang="en-US"/>
          </a:p>
        </p:txBody>
      </p:sp>
      <p:sp>
        <p:nvSpPr>
          <p:cNvPr id="8" name="Footer Placeholder 7"/>
          <p:cNvSpPr>
            <a:spLocks noGrp="1"/>
          </p:cNvSpPr>
          <p:nvPr>
            <p:ph type="ftr" sz="quarter" idx="11"/>
          </p:nvPr>
        </p:nvSpPr>
        <p:spPr/>
        <p:txBody>
          <a:bodyPr/>
          <a:lstStyle/>
          <a:p>
            <a:r>
              <a:rPr lang="en-US" smtClean="0"/>
              <a:t>Dr P SEKAR  IASE  Saidapet  Ch-15.</a:t>
            </a:r>
            <a:endParaRPr lang="en-US"/>
          </a:p>
        </p:txBody>
      </p:sp>
      <p:sp>
        <p:nvSpPr>
          <p:cNvPr id="9" name="Slide Number Placeholder 8"/>
          <p:cNvSpPr>
            <a:spLocks noGrp="1"/>
          </p:cNvSpPr>
          <p:nvPr>
            <p:ph type="sldNum" sz="quarter" idx="12"/>
          </p:nvPr>
        </p:nvSpPr>
        <p:spPr/>
        <p:txBody>
          <a:bodyPr/>
          <a:lstStyle/>
          <a:p>
            <a:fld id="{4AA0FF27-BF6F-4BCA-9560-0B8A4A80F8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65EC69-B5FE-491C-A864-57F8FBF92D5B}" type="datetime1">
              <a:rPr lang="en-US" smtClean="0"/>
              <a:pPr/>
              <a:t>6/6/2019</a:t>
            </a:fld>
            <a:endParaRPr lang="en-US"/>
          </a:p>
        </p:txBody>
      </p:sp>
      <p:sp>
        <p:nvSpPr>
          <p:cNvPr id="4" name="Footer Placeholder 3"/>
          <p:cNvSpPr>
            <a:spLocks noGrp="1"/>
          </p:cNvSpPr>
          <p:nvPr>
            <p:ph type="ftr" sz="quarter" idx="11"/>
          </p:nvPr>
        </p:nvSpPr>
        <p:spPr/>
        <p:txBody>
          <a:bodyPr/>
          <a:lstStyle/>
          <a:p>
            <a:r>
              <a:rPr lang="en-US" smtClean="0"/>
              <a:t>Dr P SEKAR  IASE  Saidapet  Ch-15.</a:t>
            </a:r>
            <a:endParaRPr lang="en-US"/>
          </a:p>
        </p:txBody>
      </p:sp>
      <p:sp>
        <p:nvSpPr>
          <p:cNvPr id="5" name="Slide Number Placeholder 4"/>
          <p:cNvSpPr>
            <a:spLocks noGrp="1"/>
          </p:cNvSpPr>
          <p:nvPr>
            <p:ph type="sldNum" sz="quarter" idx="12"/>
          </p:nvPr>
        </p:nvSpPr>
        <p:spPr/>
        <p:txBody>
          <a:bodyPr/>
          <a:lstStyle/>
          <a:p>
            <a:fld id="{4AA0FF27-BF6F-4BCA-9560-0B8A4A80F8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1B1CFC-9FA6-444C-B66C-D2405F0B8938}" type="datetime1">
              <a:rPr lang="en-US" smtClean="0"/>
              <a:pPr/>
              <a:t>6/6/2019</a:t>
            </a:fld>
            <a:endParaRPr lang="en-US"/>
          </a:p>
        </p:txBody>
      </p:sp>
      <p:sp>
        <p:nvSpPr>
          <p:cNvPr id="3" name="Footer Placeholder 2"/>
          <p:cNvSpPr>
            <a:spLocks noGrp="1"/>
          </p:cNvSpPr>
          <p:nvPr>
            <p:ph type="ftr" sz="quarter" idx="11"/>
          </p:nvPr>
        </p:nvSpPr>
        <p:spPr/>
        <p:txBody>
          <a:bodyPr/>
          <a:lstStyle/>
          <a:p>
            <a:r>
              <a:rPr lang="en-US" smtClean="0"/>
              <a:t>Dr P SEKAR  IASE  Saidapet  Ch-15.</a:t>
            </a:r>
            <a:endParaRPr lang="en-US"/>
          </a:p>
        </p:txBody>
      </p:sp>
      <p:sp>
        <p:nvSpPr>
          <p:cNvPr id="4" name="Slide Number Placeholder 3"/>
          <p:cNvSpPr>
            <a:spLocks noGrp="1"/>
          </p:cNvSpPr>
          <p:nvPr>
            <p:ph type="sldNum" sz="quarter" idx="12"/>
          </p:nvPr>
        </p:nvSpPr>
        <p:spPr/>
        <p:txBody>
          <a:bodyPr/>
          <a:lstStyle/>
          <a:p>
            <a:fld id="{4AA0FF27-BF6F-4BCA-9560-0B8A4A80F8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5BE906-7852-4586-B026-E9290332122D}" type="datetime1">
              <a:rPr lang="en-US" smtClean="0"/>
              <a:pPr/>
              <a:t>6/6/2019</a:t>
            </a:fld>
            <a:endParaRPr lang="en-US"/>
          </a:p>
        </p:txBody>
      </p:sp>
      <p:sp>
        <p:nvSpPr>
          <p:cNvPr id="6" name="Footer Placeholder 5"/>
          <p:cNvSpPr>
            <a:spLocks noGrp="1"/>
          </p:cNvSpPr>
          <p:nvPr>
            <p:ph type="ftr" sz="quarter" idx="11"/>
          </p:nvPr>
        </p:nvSpPr>
        <p:spPr/>
        <p:txBody>
          <a:bodyPr/>
          <a:lstStyle/>
          <a:p>
            <a:r>
              <a:rPr lang="en-US" smtClean="0"/>
              <a:t>Dr P SEKAR  IASE  Saidapet  Ch-15.</a:t>
            </a:r>
            <a:endParaRPr lang="en-US"/>
          </a:p>
        </p:txBody>
      </p:sp>
      <p:sp>
        <p:nvSpPr>
          <p:cNvPr id="7" name="Slide Number Placeholder 6"/>
          <p:cNvSpPr>
            <a:spLocks noGrp="1"/>
          </p:cNvSpPr>
          <p:nvPr>
            <p:ph type="sldNum" sz="quarter" idx="12"/>
          </p:nvPr>
        </p:nvSpPr>
        <p:spPr/>
        <p:txBody>
          <a:bodyPr/>
          <a:lstStyle/>
          <a:p>
            <a:fld id="{4AA0FF27-BF6F-4BCA-9560-0B8A4A80F8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9F3801-8B64-4D3A-9718-1C07EBA43E47}" type="datetime1">
              <a:rPr lang="en-US" smtClean="0"/>
              <a:pPr/>
              <a:t>6/6/2019</a:t>
            </a:fld>
            <a:endParaRPr lang="en-US"/>
          </a:p>
        </p:txBody>
      </p:sp>
      <p:sp>
        <p:nvSpPr>
          <p:cNvPr id="6" name="Footer Placeholder 5"/>
          <p:cNvSpPr>
            <a:spLocks noGrp="1"/>
          </p:cNvSpPr>
          <p:nvPr>
            <p:ph type="ftr" sz="quarter" idx="11"/>
          </p:nvPr>
        </p:nvSpPr>
        <p:spPr/>
        <p:txBody>
          <a:bodyPr/>
          <a:lstStyle/>
          <a:p>
            <a:r>
              <a:rPr lang="en-US" smtClean="0"/>
              <a:t>Dr P SEKAR  IASE  Saidapet  Ch-15.</a:t>
            </a:r>
            <a:endParaRPr lang="en-US"/>
          </a:p>
        </p:txBody>
      </p:sp>
      <p:sp>
        <p:nvSpPr>
          <p:cNvPr id="7" name="Slide Number Placeholder 6"/>
          <p:cNvSpPr>
            <a:spLocks noGrp="1"/>
          </p:cNvSpPr>
          <p:nvPr>
            <p:ph type="sldNum" sz="quarter" idx="12"/>
          </p:nvPr>
        </p:nvSpPr>
        <p:spPr/>
        <p:txBody>
          <a:bodyPr/>
          <a:lstStyle/>
          <a:p>
            <a:fld id="{4AA0FF27-BF6F-4BCA-9560-0B8A4A80F8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1C0F71-5CE6-41B7-A517-3F6EAC1E5286}" type="datetime1">
              <a:rPr lang="en-US" smtClean="0"/>
              <a:pPr/>
              <a:t>6/6/2019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 P SEKAR  IASE  Saidapet  Ch-15.</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A0FF27-BF6F-4BCA-9560-0B8A4A80F8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hyperlink" Target="https://www.villagesquare.in/2016/12/07/integrated-organic-farming-revives-nemmelis-fields/"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4.jpeg"/><Relationship Id="rId3" Type="http://schemas.openxmlformats.org/officeDocument/2006/relationships/image" Target="../media/image24.jpeg"/><Relationship Id="rId7" Type="http://schemas.openxmlformats.org/officeDocument/2006/relationships/image" Target="../media/image28.jpeg"/><Relationship Id="rId12" Type="http://schemas.openxmlformats.org/officeDocument/2006/relationships/image" Target="../media/image33.jpeg"/><Relationship Id="rId2" Type="http://schemas.openxmlformats.org/officeDocument/2006/relationships/image" Target="../media/image23.jpeg"/><Relationship Id="rId16" Type="http://schemas.openxmlformats.org/officeDocument/2006/relationships/image" Target="../media/image37.jpeg"/><Relationship Id="rId1" Type="http://schemas.openxmlformats.org/officeDocument/2006/relationships/slideLayout" Target="../slideLayouts/slideLayout7.xml"/><Relationship Id="rId6" Type="http://schemas.openxmlformats.org/officeDocument/2006/relationships/image" Target="../media/image27.jpeg"/><Relationship Id="rId11" Type="http://schemas.openxmlformats.org/officeDocument/2006/relationships/image" Target="../media/image32.jpeg"/><Relationship Id="rId5" Type="http://schemas.openxmlformats.org/officeDocument/2006/relationships/image" Target="../media/image26.jpeg"/><Relationship Id="rId15" Type="http://schemas.openxmlformats.org/officeDocument/2006/relationships/image" Target="../media/image36.jpeg"/><Relationship Id="rId10" Type="http://schemas.openxmlformats.org/officeDocument/2006/relationships/image" Target="../media/image31.jpeg"/><Relationship Id="rId4" Type="http://schemas.openxmlformats.org/officeDocument/2006/relationships/image" Target="../media/image25.jpeg"/><Relationship Id="rId9" Type="http://schemas.openxmlformats.org/officeDocument/2006/relationships/image" Target="../media/image30.jpeg"/><Relationship Id="rId14" Type="http://schemas.openxmlformats.org/officeDocument/2006/relationships/image" Target="../media/image35.jpeg"/></Relationships>
</file>

<file path=ppt/slides/_rels/slide2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thebarentsobserver.com/en/arctic/2019/04/russias-north-pole-barneo-camp-cancelled" TargetMode="External"/><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hyperlink" Target="https://thebarentsobserver.com/en/arctic/2019/04/russias-north-pole-barneo-camp-cancelled"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0"/>
            <a:ext cx="13868400" cy="7734300"/>
          </a:xfrm>
          <a:prstGeom prst="rect">
            <a:avLst/>
          </a:prstGeom>
          <a:noFill/>
          <a:ln w="9525">
            <a:noFill/>
            <a:miter lim="800000"/>
            <a:headEnd/>
            <a:tailEnd/>
          </a:ln>
          <a:effectLst/>
        </p:spPr>
      </p:pic>
      <p:sp>
        <p:nvSpPr>
          <p:cNvPr id="2" name="Title 1"/>
          <p:cNvSpPr>
            <a:spLocks noGrp="1"/>
          </p:cNvSpPr>
          <p:nvPr>
            <p:ph type="ctrTitle"/>
          </p:nvPr>
        </p:nvSpPr>
        <p:spPr>
          <a:xfrm>
            <a:off x="2895600" y="3048000"/>
            <a:ext cx="7772400" cy="1470025"/>
          </a:xfrm>
        </p:spPr>
        <p:txBody>
          <a:bodyPr>
            <a:normAutofit fontScale="90000"/>
          </a:bodyPr>
          <a:lstStyle/>
          <a:p>
            <a:r>
              <a:rPr lang="en-US" sz="6700" b="1" dirty="0" smtClean="0">
                <a:solidFill>
                  <a:schemeClr val="bg1"/>
                </a:solidFill>
              </a:rPr>
              <a:t>Part III</a:t>
            </a:r>
            <a:r>
              <a:rPr lang="en-US" dirty="0" smtClean="0">
                <a:solidFill>
                  <a:schemeClr val="bg1"/>
                </a:solidFill>
              </a:rPr>
              <a:t/>
            </a:r>
            <a:br>
              <a:rPr lang="en-US" dirty="0" smtClean="0">
                <a:solidFill>
                  <a:schemeClr val="bg1"/>
                </a:solidFill>
              </a:rPr>
            </a:br>
            <a:r>
              <a:rPr lang="en-US" b="1" dirty="0" smtClean="0">
                <a:solidFill>
                  <a:schemeClr val="bg1"/>
                </a:solidFill>
              </a:rPr>
              <a:t>Environmental Issues</a:t>
            </a:r>
            <a:br>
              <a:rPr lang="en-US" b="1" dirty="0" smtClean="0">
                <a:solidFill>
                  <a:schemeClr val="bg1"/>
                </a:solidFill>
              </a:rPr>
            </a:br>
            <a:endParaRPr lang="en-US" b="1"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pic>
        <p:nvPicPr>
          <p:cNvPr id="38913" name="Picture 1" descr="C:\Users\admin\Desktop\bahuguna.jpg"/>
          <p:cNvPicPr>
            <a:picLocks noChangeAspect="1" noChangeArrowheads="1"/>
          </p:cNvPicPr>
          <p:nvPr/>
        </p:nvPicPr>
        <p:blipFill>
          <a:blip r:embed="rId3"/>
          <a:srcRect/>
          <a:stretch>
            <a:fillRect/>
          </a:stretch>
        </p:blipFill>
        <p:spPr bwMode="auto">
          <a:xfrm>
            <a:off x="85726" y="0"/>
            <a:ext cx="2590800" cy="2590800"/>
          </a:xfrm>
          <a:prstGeom prst="rect">
            <a:avLst/>
          </a:prstGeom>
          <a:noFill/>
        </p:spPr>
      </p:pic>
      <p:sp>
        <p:nvSpPr>
          <p:cNvPr id="4" name="Rectangle 3"/>
          <p:cNvSpPr/>
          <p:nvPr/>
        </p:nvSpPr>
        <p:spPr>
          <a:xfrm>
            <a:off x="2819400" y="0"/>
            <a:ext cx="6324600" cy="2677656"/>
          </a:xfrm>
          <a:prstGeom prst="rect">
            <a:avLst/>
          </a:prstGeom>
        </p:spPr>
        <p:txBody>
          <a:bodyPr wrap="square">
            <a:spAutoFit/>
          </a:bodyPr>
          <a:lstStyle/>
          <a:p>
            <a:r>
              <a:rPr lang="en-US" sz="2400" b="1" dirty="0" err="1" smtClean="0">
                <a:solidFill>
                  <a:srgbClr val="FFC000"/>
                </a:solidFill>
              </a:rPr>
              <a:t>Sunderlal</a:t>
            </a:r>
            <a:r>
              <a:rPr lang="en-US" sz="2400" b="1" dirty="0" smtClean="0">
                <a:solidFill>
                  <a:srgbClr val="FFC000"/>
                </a:solidFill>
              </a:rPr>
              <a:t> </a:t>
            </a:r>
            <a:r>
              <a:rPr lang="en-US" sz="2400" b="1" dirty="0" err="1" smtClean="0">
                <a:solidFill>
                  <a:srgbClr val="FFC000"/>
                </a:solidFill>
              </a:rPr>
              <a:t>Bahuguna</a:t>
            </a:r>
            <a:r>
              <a:rPr lang="en-US" sz="2400" b="1" dirty="0" smtClean="0">
                <a:solidFill>
                  <a:srgbClr val="FFC000"/>
                </a:solidFill>
              </a:rPr>
              <a:t> </a:t>
            </a:r>
            <a:r>
              <a:rPr lang="en-US" sz="2400" b="1" dirty="0" smtClean="0">
                <a:solidFill>
                  <a:schemeClr val="bg1"/>
                </a:solidFill>
              </a:rPr>
              <a:t>an Indian eco-activist and </a:t>
            </a:r>
            <a:r>
              <a:rPr lang="en-US" sz="2400" b="1" dirty="0" err="1" smtClean="0">
                <a:solidFill>
                  <a:schemeClr val="bg1"/>
                </a:solidFill>
              </a:rPr>
              <a:t>Gandhian</a:t>
            </a:r>
            <a:r>
              <a:rPr lang="en-US" sz="2400" b="1" dirty="0" smtClean="0">
                <a:solidFill>
                  <a:schemeClr val="bg1"/>
                </a:solidFill>
              </a:rPr>
              <a:t> peace worker has raising awareness on deforestation, fighting for the preservation of forests in the Himalayas and Ganges River. He igniting a grassroots movement for protecting the environment. Who has been one of the leaders of the </a:t>
            </a:r>
            <a:r>
              <a:rPr lang="en-US" sz="2400" b="1" dirty="0" err="1" smtClean="0">
                <a:solidFill>
                  <a:srgbClr val="FFC000"/>
                </a:solidFill>
              </a:rPr>
              <a:t>Chipko</a:t>
            </a:r>
            <a:r>
              <a:rPr lang="en-US" sz="2400" b="1" dirty="0" smtClean="0">
                <a:solidFill>
                  <a:srgbClr val="FFC000"/>
                </a:solidFill>
              </a:rPr>
              <a:t> movement. </a:t>
            </a:r>
            <a:r>
              <a:rPr lang="en-US" sz="2400" b="1" dirty="0" smtClean="0">
                <a:solidFill>
                  <a:schemeClr val="bg1"/>
                </a:solidFill>
              </a:rPr>
              <a:t> </a:t>
            </a:r>
          </a:p>
        </p:txBody>
      </p:sp>
      <p:sp>
        <p:nvSpPr>
          <p:cNvPr id="5" name="Rectangle 4"/>
          <p:cNvSpPr/>
          <p:nvPr/>
        </p:nvSpPr>
        <p:spPr>
          <a:xfrm>
            <a:off x="2819400" y="2819400"/>
            <a:ext cx="6324600" cy="3785652"/>
          </a:xfrm>
          <a:prstGeom prst="rect">
            <a:avLst/>
          </a:prstGeom>
        </p:spPr>
        <p:txBody>
          <a:bodyPr wrap="square">
            <a:spAutoFit/>
          </a:bodyPr>
          <a:lstStyle/>
          <a:p>
            <a:r>
              <a:rPr lang="en-US" sz="2400" b="1" dirty="0" smtClean="0">
                <a:solidFill>
                  <a:srgbClr val="FFC000"/>
                </a:solidFill>
              </a:rPr>
              <a:t>Amrita Devi </a:t>
            </a:r>
            <a:r>
              <a:rPr lang="en-US" sz="2400" b="1" dirty="0" smtClean="0">
                <a:solidFill>
                  <a:schemeClr val="bg1"/>
                </a:solidFill>
              </a:rPr>
              <a:t>an Indian eco-activist. She was a brave lady from </a:t>
            </a:r>
            <a:r>
              <a:rPr lang="en-US" sz="2400" b="1" dirty="0" err="1" smtClean="0">
                <a:solidFill>
                  <a:srgbClr val="FFC000"/>
                </a:solidFill>
              </a:rPr>
              <a:t>Khejarli</a:t>
            </a:r>
            <a:r>
              <a:rPr lang="en-US" sz="2400" b="1" dirty="0" smtClean="0">
                <a:solidFill>
                  <a:schemeClr val="bg1"/>
                </a:solidFill>
              </a:rPr>
              <a:t> Village of Jodhpur District, </a:t>
            </a:r>
            <a:r>
              <a:rPr lang="en-US" sz="2400" b="1" dirty="0" smtClean="0">
                <a:solidFill>
                  <a:srgbClr val="FFC000"/>
                </a:solidFill>
              </a:rPr>
              <a:t>Rajasthan</a:t>
            </a:r>
            <a:r>
              <a:rPr lang="en-US" sz="2400" b="1" dirty="0" smtClean="0">
                <a:solidFill>
                  <a:schemeClr val="bg1"/>
                </a:solidFill>
              </a:rPr>
              <a:t>. She sacrificed her life to maintain </a:t>
            </a:r>
            <a:r>
              <a:rPr lang="en-US" sz="2400" b="1" dirty="0" err="1" smtClean="0">
                <a:solidFill>
                  <a:schemeClr val="bg1"/>
                </a:solidFill>
              </a:rPr>
              <a:t>Bishnoi</a:t>
            </a:r>
            <a:r>
              <a:rPr lang="en-US" sz="2400" b="1" dirty="0" smtClean="0">
                <a:solidFill>
                  <a:schemeClr val="bg1"/>
                </a:solidFill>
              </a:rPr>
              <a:t> Dharma. In 1730, </a:t>
            </a:r>
            <a:r>
              <a:rPr lang="en-US" sz="2400" b="1" dirty="0" smtClean="0">
                <a:solidFill>
                  <a:srgbClr val="FFC000"/>
                </a:solidFill>
              </a:rPr>
              <a:t>Maharaja </a:t>
            </a:r>
            <a:r>
              <a:rPr lang="en-US" sz="2400" b="1" dirty="0" err="1" smtClean="0">
                <a:solidFill>
                  <a:srgbClr val="FFC000"/>
                </a:solidFill>
              </a:rPr>
              <a:t>Abhay</a:t>
            </a:r>
            <a:r>
              <a:rPr lang="en-US" sz="2400" b="1" dirty="0" smtClean="0">
                <a:solidFill>
                  <a:srgbClr val="FFC000"/>
                </a:solidFill>
              </a:rPr>
              <a:t> Singh</a:t>
            </a:r>
            <a:r>
              <a:rPr lang="en-US" sz="2400" b="1" dirty="0" smtClean="0">
                <a:solidFill>
                  <a:schemeClr val="bg1"/>
                </a:solidFill>
              </a:rPr>
              <a:t>, ruler of </a:t>
            </a:r>
            <a:r>
              <a:rPr lang="en-US" sz="2400" b="1" dirty="0" err="1" smtClean="0">
                <a:solidFill>
                  <a:srgbClr val="FFC000"/>
                </a:solidFill>
              </a:rPr>
              <a:t>Marwar</a:t>
            </a:r>
            <a:r>
              <a:rPr lang="en-US" sz="2400" b="1" dirty="0" smtClean="0">
                <a:solidFill>
                  <a:schemeClr val="bg1"/>
                </a:solidFill>
              </a:rPr>
              <a:t>, Rajasthan state wanted to fell green </a:t>
            </a:r>
            <a:r>
              <a:rPr lang="en-US" sz="2400" b="1" dirty="0" err="1" smtClean="0">
                <a:solidFill>
                  <a:srgbClr val="FFC000"/>
                </a:solidFill>
              </a:rPr>
              <a:t>Khejri</a:t>
            </a:r>
            <a:r>
              <a:rPr lang="en-US" sz="2400" b="1" dirty="0" smtClean="0">
                <a:solidFill>
                  <a:srgbClr val="FFC000"/>
                </a:solidFill>
              </a:rPr>
              <a:t> trees</a:t>
            </a:r>
            <a:r>
              <a:rPr lang="en-US" sz="2400" b="1" dirty="0" smtClean="0">
                <a:solidFill>
                  <a:schemeClr val="bg1"/>
                </a:solidFill>
              </a:rPr>
              <a:t> (</a:t>
            </a:r>
            <a:r>
              <a:rPr lang="en-US" sz="2400" b="1" i="1" dirty="0" err="1" smtClean="0">
                <a:solidFill>
                  <a:schemeClr val="bg1"/>
                </a:solidFill>
              </a:rPr>
              <a:t>Prosopis</a:t>
            </a:r>
            <a:r>
              <a:rPr lang="en-US" sz="2400" b="1" i="1" dirty="0" smtClean="0">
                <a:solidFill>
                  <a:schemeClr val="bg1"/>
                </a:solidFill>
              </a:rPr>
              <a:t> cineraria</a:t>
            </a:r>
            <a:r>
              <a:rPr lang="en-US" sz="2400" b="1" dirty="0" smtClean="0">
                <a:solidFill>
                  <a:schemeClr val="bg1"/>
                </a:solidFill>
              </a:rPr>
              <a:t>) burn to lime for the construction of his new palace. </a:t>
            </a:r>
            <a:r>
              <a:rPr lang="en-US" sz="2400" b="1" dirty="0" smtClean="0">
                <a:solidFill>
                  <a:srgbClr val="FFC000"/>
                </a:solidFill>
              </a:rPr>
              <a:t>Amrita Devi protest for </a:t>
            </a:r>
            <a:r>
              <a:rPr lang="en-US" sz="2400" b="1" dirty="0" smtClean="0">
                <a:solidFill>
                  <a:schemeClr val="bg1"/>
                </a:solidFill>
              </a:rPr>
              <a:t>cutting the </a:t>
            </a:r>
            <a:r>
              <a:rPr lang="en-US" sz="2400" b="1" dirty="0" err="1" smtClean="0">
                <a:solidFill>
                  <a:schemeClr val="bg1"/>
                </a:solidFill>
              </a:rPr>
              <a:t>trees</a:t>
            </a:r>
            <a:r>
              <a:rPr lang="en-US" sz="2400" b="1" dirty="0" err="1" smtClean="0">
                <a:solidFill>
                  <a:srgbClr val="FFC000"/>
                </a:solidFill>
              </a:rPr>
              <a:t>and</a:t>
            </a:r>
            <a:r>
              <a:rPr lang="en-US" sz="2400" b="1" dirty="0" smtClean="0">
                <a:solidFill>
                  <a:srgbClr val="FFC000"/>
                </a:solidFill>
              </a:rPr>
              <a:t> hugged the trees. </a:t>
            </a:r>
            <a:r>
              <a:rPr lang="en-US" sz="2400" b="1" dirty="0" smtClean="0">
                <a:solidFill>
                  <a:schemeClr val="bg1"/>
                </a:solidFill>
              </a:rPr>
              <a:t>King’s men killed her with 363 </a:t>
            </a:r>
            <a:r>
              <a:rPr lang="en-US" sz="2400" b="1" dirty="0" err="1" smtClean="0">
                <a:solidFill>
                  <a:schemeClr val="bg1"/>
                </a:solidFill>
              </a:rPr>
              <a:t>Bishnois</a:t>
            </a:r>
            <a:r>
              <a:rPr lang="en-US" sz="2400" b="1" dirty="0" smtClean="0">
                <a:solidFill>
                  <a:schemeClr val="bg1"/>
                </a:solidFill>
              </a:rPr>
              <a:t> women. </a:t>
            </a:r>
          </a:p>
        </p:txBody>
      </p:sp>
      <p:pic>
        <p:nvPicPr>
          <p:cNvPr id="38914" name="Picture 1" descr="C:\Users\admin\Desktop\chipco.jpg"/>
          <p:cNvPicPr>
            <a:picLocks noChangeAspect="1" noChangeArrowheads="1"/>
          </p:cNvPicPr>
          <p:nvPr/>
        </p:nvPicPr>
        <p:blipFill>
          <a:blip r:embed="rId4" cstate="print"/>
          <a:srcRect/>
          <a:stretch>
            <a:fillRect/>
          </a:stretch>
        </p:blipFill>
        <p:spPr bwMode="auto">
          <a:xfrm>
            <a:off x="0" y="4724400"/>
            <a:ext cx="2627586" cy="1828800"/>
          </a:xfrm>
          <a:prstGeom prst="rect">
            <a:avLst/>
          </a:prstGeom>
          <a:noFill/>
          <a:ln w="9525">
            <a:noFill/>
            <a:miter lim="800000"/>
            <a:headEnd/>
            <a:tailEnd/>
          </a:ln>
        </p:spPr>
      </p:pic>
      <p:sp>
        <p:nvSpPr>
          <p:cNvPr id="7" name="Date Placeholder 6"/>
          <p:cNvSpPr>
            <a:spLocks noGrp="1"/>
          </p:cNvSpPr>
          <p:nvPr>
            <p:ph type="dt" sz="half" idx="10"/>
          </p:nvPr>
        </p:nvSpPr>
        <p:spPr/>
        <p:txBody>
          <a:bodyPr/>
          <a:lstStyle/>
          <a:p>
            <a:fld id="{81FA4443-F8AE-42BE-8EDA-CFF86141A3E6}" type="datetime1">
              <a:rPr lang="en-US" smtClean="0"/>
              <a:pPr/>
              <a:t>6/6/2019</a:t>
            </a:fld>
            <a:endParaRPr lang="en-US"/>
          </a:p>
        </p:txBody>
      </p:sp>
      <p:sp>
        <p:nvSpPr>
          <p:cNvPr id="8" name="Slide Number Placeholder 7"/>
          <p:cNvSpPr>
            <a:spLocks noGrp="1"/>
          </p:cNvSpPr>
          <p:nvPr>
            <p:ph type="sldNum" sz="quarter" idx="12"/>
          </p:nvPr>
        </p:nvSpPr>
        <p:spPr/>
        <p:txBody>
          <a:bodyPr/>
          <a:lstStyle/>
          <a:p>
            <a:fld id="{4AA0FF27-BF6F-4BCA-9560-0B8A4A80F83D}" type="slidenum">
              <a:rPr lang="en-US" smtClean="0"/>
              <a:pPr/>
              <a:t>10</a:t>
            </a:fld>
            <a:endParaRPr lang="en-US" dirty="0"/>
          </a:p>
        </p:txBody>
      </p:sp>
      <p:sp>
        <p:nvSpPr>
          <p:cNvPr id="9" name="Footer Placeholder 8"/>
          <p:cNvSpPr>
            <a:spLocks noGrp="1"/>
          </p:cNvSpPr>
          <p:nvPr>
            <p:ph type="ftr" sz="quarter" idx="11"/>
          </p:nvPr>
        </p:nvSpPr>
        <p:spPr/>
        <p:txBody>
          <a:bodyPr/>
          <a:lstStyle/>
          <a:p>
            <a:r>
              <a:rPr lang="en-US" dirty="0" smtClean="0"/>
              <a:t>Dr P SEKAR  IASE  </a:t>
            </a:r>
            <a:r>
              <a:rPr lang="en-US" dirty="0" err="1" smtClean="0"/>
              <a:t>Saidapet</a:t>
            </a:r>
            <a:r>
              <a:rPr lang="en-US" dirty="0" smtClean="0"/>
              <a:t>  Ch-15.</a:t>
            </a:r>
            <a:endParaRPr lang="en-US" dirty="0"/>
          </a:p>
        </p:txBody>
      </p:sp>
      <p:pic>
        <p:nvPicPr>
          <p:cNvPr id="1026" name="Picture 1" descr="C:\Users\admin\Desktop\Amrita_Devi.jpg"/>
          <p:cNvPicPr>
            <a:picLocks noChangeAspect="1" noChangeArrowheads="1"/>
          </p:cNvPicPr>
          <p:nvPr/>
        </p:nvPicPr>
        <p:blipFill>
          <a:blip r:embed="rId5"/>
          <a:srcRect/>
          <a:stretch>
            <a:fillRect/>
          </a:stretch>
        </p:blipFill>
        <p:spPr bwMode="auto">
          <a:xfrm>
            <a:off x="0" y="2895600"/>
            <a:ext cx="2679742"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3" name="Rectangle 2"/>
          <p:cNvSpPr/>
          <p:nvPr/>
        </p:nvSpPr>
        <p:spPr>
          <a:xfrm>
            <a:off x="3505200" y="76200"/>
            <a:ext cx="5638800" cy="5262979"/>
          </a:xfrm>
          <a:prstGeom prst="rect">
            <a:avLst/>
          </a:prstGeom>
        </p:spPr>
        <p:txBody>
          <a:bodyPr wrap="square">
            <a:spAutoFit/>
          </a:bodyPr>
          <a:lstStyle/>
          <a:p>
            <a:r>
              <a:rPr lang="en-US" sz="2800" b="1" dirty="0" err="1" smtClean="0">
                <a:solidFill>
                  <a:srgbClr val="FFC000"/>
                </a:solidFill>
              </a:rPr>
              <a:t>Jadav</a:t>
            </a:r>
            <a:r>
              <a:rPr lang="en-US" sz="2800" b="1" dirty="0" smtClean="0">
                <a:solidFill>
                  <a:srgbClr val="FFC000"/>
                </a:solidFill>
              </a:rPr>
              <a:t> </a:t>
            </a:r>
            <a:r>
              <a:rPr lang="en-US" sz="2800" b="1" dirty="0" err="1" smtClean="0">
                <a:solidFill>
                  <a:srgbClr val="FFC000"/>
                </a:solidFill>
              </a:rPr>
              <a:t>Payeng</a:t>
            </a:r>
            <a:r>
              <a:rPr lang="en-US" sz="2800" b="1" dirty="0" smtClean="0">
                <a:solidFill>
                  <a:srgbClr val="FFC000"/>
                </a:solidFill>
              </a:rPr>
              <a:t> </a:t>
            </a:r>
            <a:endParaRPr lang="en-US" sz="2800" dirty="0" smtClean="0">
              <a:solidFill>
                <a:srgbClr val="FFC000"/>
              </a:solidFill>
            </a:endParaRPr>
          </a:p>
          <a:p>
            <a:r>
              <a:rPr lang="en-US" sz="2800" dirty="0" smtClean="0">
                <a:solidFill>
                  <a:schemeClr val="bg1"/>
                </a:solidFill>
              </a:rPr>
              <a:t>The 'Forest man of India', has created 1,360 acres of dense and defiant forest was born in </a:t>
            </a:r>
            <a:r>
              <a:rPr lang="en-US" sz="2800" dirty="0" err="1" smtClean="0">
                <a:solidFill>
                  <a:schemeClr val="bg1"/>
                </a:solidFill>
              </a:rPr>
              <a:t>Arunasapori</a:t>
            </a:r>
            <a:r>
              <a:rPr lang="en-US" sz="2800" dirty="0" smtClean="0">
                <a:solidFill>
                  <a:schemeClr val="bg1"/>
                </a:solidFill>
              </a:rPr>
              <a:t> (a river island on the Brahmaputra). He had just completed his Class X exams in1979 when he started to sow the seeds and shoots on the eroded island covered with sand and silt. Thirty-six years later he had converted the once unproductive land into a forest. </a:t>
            </a:r>
            <a:endParaRPr lang="en-US" sz="2800" dirty="0">
              <a:solidFill>
                <a:schemeClr val="bg1"/>
              </a:solidFill>
            </a:endParaRPr>
          </a:p>
        </p:txBody>
      </p:sp>
      <p:sp>
        <p:nvSpPr>
          <p:cNvPr id="5" name="Rectangle 4"/>
          <p:cNvSpPr/>
          <p:nvPr/>
        </p:nvSpPr>
        <p:spPr>
          <a:xfrm>
            <a:off x="228600" y="5613737"/>
            <a:ext cx="8915400" cy="1015663"/>
          </a:xfrm>
          <a:prstGeom prst="rect">
            <a:avLst/>
          </a:prstGeom>
        </p:spPr>
        <p:txBody>
          <a:bodyPr wrap="square">
            <a:spAutoFit/>
          </a:bodyPr>
          <a:lstStyle/>
          <a:p>
            <a:r>
              <a:rPr lang="en-US" sz="2000" b="1" dirty="0" smtClean="0">
                <a:solidFill>
                  <a:srgbClr val="FFC000"/>
                </a:solidFill>
                <a:latin typeface="Arial" pitchFamily="34" charset="0"/>
                <a:cs typeface="Arial" pitchFamily="34" charset="0"/>
              </a:rPr>
              <a:t>Amrita Devi</a:t>
            </a:r>
            <a:r>
              <a:rPr lang="en-US" sz="2000" b="1" dirty="0" smtClean="0">
                <a:solidFill>
                  <a:schemeClr val="bg1"/>
                </a:solidFill>
                <a:latin typeface="Arial" pitchFamily="34" charset="0"/>
                <a:cs typeface="Arial" pitchFamily="34" charset="0"/>
              </a:rPr>
              <a:t>: www.youtube.com/watch?v=bLbYFvwuY5A</a:t>
            </a:r>
          </a:p>
          <a:p>
            <a:r>
              <a:rPr lang="en-US" sz="2000" b="1" dirty="0" err="1" smtClean="0">
                <a:solidFill>
                  <a:srgbClr val="FFC000"/>
                </a:solidFill>
                <a:latin typeface="Arial" pitchFamily="34" charset="0"/>
                <a:cs typeface="Arial" pitchFamily="34" charset="0"/>
              </a:rPr>
              <a:t>Jadav</a:t>
            </a:r>
            <a:r>
              <a:rPr lang="en-US" sz="2000" b="1" dirty="0" smtClean="0">
                <a:solidFill>
                  <a:srgbClr val="FFC000"/>
                </a:solidFill>
                <a:latin typeface="Arial" pitchFamily="34" charset="0"/>
                <a:cs typeface="Arial" pitchFamily="34" charset="0"/>
              </a:rPr>
              <a:t> </a:t>
            </a:r>
            <a:r>
              <a:rPr lang="en-US" sz="2000" b="1" dirty="0" err="1" smtClean="0">
                <a:solidFill>
                  <a:srgbClr val="FFC000"/>
                </a:solidFill>
                <a:latin typeface="Arial" pitchFamily="34" charset="0"/>
                <a:cs typeface="Arial" pitchFamily="34" charset="0"/>
              </a:rPr>
              <a:t>Payeng</a:t>
            </a:r>
            <a:r>
              <a:rPr lang="en-US" sz="2000" b="1" dirty="0" smtClean="0">
                <a:solidFill>
                  <a:srgbClr val="FFC000"/>
                </a:solidFill>
                <a:latin typeface="Arial" pitchFamily="34" charset="0"/>
                <a:cs typeface="Arial" pitchFamily="34" charset="0"/>
              </a:rPr>
              <a:t>:  </a:t>
            </a:r>
            <a:r>
              <a:rPr lang="en-US" sz="2000" b="1" dirty="0" smtClean="0">
                <a:solidFill>
                  <a:schemeClr val="bg1"/>
                </a:solidFill>
                <a:latin typeface="Arial" pitchFamily="34" charset="0"/>
                <a:cs typeface="Arial" pitchFamily="34" charset="0"/>
              </a:rPr>
              <a:t>www.youtube.com/watch?v=U1jtd3MrFQM</a:t>
            </a:r>
          </a:p>
          <a:p>
            <a:r>
              <a:rPr lang="en-US" sz="2000" b="1" dirty="0" err="1" smtClean="0">
                <a:solidFill>
                  <a:srgbClr val="FFC000"/>
                </a:solidFill>
                <a:latin typeface="Arial" pitchFamily="34" charset="0"/>
                <a:cs typeface="Arial" pitchFamily="34" charset="0"/>
              </a:rPr>
              <a:t>Chipko</a:t>
            </a:r>
            <a:r>
              <a:rPr lang="en-US" sz="2000" b="1" dirty="0" smtClean="0">
                <a:solidFill>
                  <a:srgbClr val="FFC000"/>
                </a:solidFill>
                <a:latin typeface="Arial" pitchFamily="34" charset="0"/>
                <a:cs typeface="Arial" pitchFamily="34" charset="0"/>
              </a:rPr>
              <a:t> movement: </a:t>
            </a:r>
            <a:r>
              <a:rPr lang="en-US" sz="2000" b="1" dirty="0" smtClean="0">
                <a:solidFill>
                  <a:schemeClr val="bg1"/>
                </a:solidFill>
                <a:latin typeface="Arial" pitchFamily="34" charset="0"/>
                <a:cs typeface="Arial" pitchFamily="34" charset="0"/>
              </a:rPr>
              <a:t>www.youtube.com/watch?v=lFoDBXC9PXE</a:t>
            </a:r>
          </a:p>
        </p:txBody>
      </p:sp>
      <p:pic>
        <p:nvPicPr>
          <p:cNvPr id="37889" name="Picture 1" descr="C:\Users\admin\Desktop\payeng.jpg"/>
          <p:cNvPicPr>
            <a:picLocks noChangeAspect="1" noChangeArrowheads="1"/>
          </p:cNvPicPr>
          <p:nvPr/>
        </p:nvPicPr>
        <p:blipFill>
          <a:blip r:embed="rId3"/>
          <a:srcRect/>
          <a:stretch>
            <a:fillRect/>
          </a:stretch>
        </p:blipFill>
        <p:spPr bwMode="auto">
          <a:xfrm>
            <a:off x="228600" y="914400"/>
            <a:ext cx="3198350" cy="3048000"/>
          </a:xfrm>
          <a:prstGeom prst="rect">
            <a:avLst/>
          </a:prstGeom>
          <a:noFill/>
        </p:spPr>
      </p:pic>
      <p:sp>
        <p:nvSpPr>
          <p:cNvPr id="6" name="Date Placeholder 5"/>
          <p:cNvSpPr>
            <a:spLocks noGrp="1"/>
          </p:cNvSpPr>
          <p:nvPr>
            <p:ph type="dt" sz="half" idx="10"/>
          </p:nvPr>
        </p:nvSpPr>
        <p:spPr/>
        <p:txBody>
          <a:bodyPr/>
          <a:lstStyle/>
          <a:p>
            <a:fld id="{09BE04B6-08A3-460A-BA29-3AB2B33C55C0}" type="datetime1">
              <a:rPr lang="en-US" smtClean="0"/>
              <a:pPr/>
              <a:t>6/6/2019</a:t>
            </a:fld>
            <a:endParaRPr lang="en-US"/>
          </a:p>
        </p:txBody>
      </p:sp>
      <p:sp>
        <p:nvSpPr>
          <p:cNvPr id="7" name="Slide Number Placeholder 6"/>
          <p:cNvSpPr>
            <a:spLocks noGrp="1"/>
          </p:cNvSpPr>
          <p:nvPr>
            <p:ph type="sldNum" sz="quarter" idx="12"/>
          </p:nvPr>
        </p:nvSpPr>
        <p:spPr/>
        <p:txBody>
          <a:bodyPr/>
          <a:lstStyle/>
          <a:p>
            <a:fld id="{4AA0FF27-BF6F-4BCA-9560-0B8A4A80F83D}" type="slidenum">
              <a:rPr lang="en-US" smtClean="0"/>
              <a:pPr/>
              <a:t>11</a:t>
            </a:fld>
            <a:endParaRPr lang="en-US"/>
          </a:p>
        </p:txBody>
      </p:sp>
      <p:sp>
        <p:nvSpPr>
          <p:cNvPr id="8" name="Footer Placeholder 7"/>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3" name="Rectangle 2"/>
          <p:cNvSpPr/>
          <p:nvPr/>
        </p:nvSpPr>
        <p:spPr>
          <a:xfrm>
            <a:off x="4038600" y="228600"/>
            <a:ext cx="5105400" cy="6771084"/>
          </a:xfrm>
          <a:prstGeom prst="rect">
            <a:avLst/>
          </a:prstGeom>
        </p:spPr>
        <p:txBody>
          <a:bodyPr wrap="square">
            <a:spAutoFit/>
          </a:bodyPr>
          <a:lstStyle/>
          <a:p>
            <a:pPr algn="ctr"/>
            <a:r>
              <a:rPr lang="en-US" sz="3200" b="1" dirty="0" smtClean="0">
                <a:solidFill>
                  <a:schemeClr val="bg1"/>
                </a:solidFill>
              </a:rPr>
              <a:t>14. </a:t>
            </a:r>
            <a:r>
              <a:rPr lang="en-US" sz="3200" b="1" dirty="0" err="1" smtClean="0">
                <a:solidFill>
                  <a:schemeClr val="bg1"/>
                </a:solidFill>
              </a:rPr>
              <a:t>EcoSan</a:t>
            </a:r>
            <a:r>
              <a:rPr lang="en-US" sz="3200" b="1" dirty="0" smtClean="0">
                <a:solidFill>
                  <a:schemeClr val="bg1"/>
                </a:solidFill>
              </a:rPr>
              <a:t> Toilets</a:t>
            </a:r>
          </a:p>
          <a:p>
            <a:pPr algn="ctr"/>
            <a:endParaRPr lang="en-US" sz="3200" b="1" dirty="0" smtClean="0">
              <a:solidFill>
                <a:schemeClr val="bg1"/>
              </a:solidFill>
            </a:endParaRPr>
          </a:p>
          <a:p>
            <a:r>
              <a:rPr lang="en-US" sz="3200" dirty="0" smtClean="0">
                <a:solidFill>
                  <a:schemeClr val="bg1"/>
                </a:solidFill>
              </a:rPr>
              <a:t>Around 150 liters of wastewater is used by an Indian individual daily, and a large amount of it is generated from toilets. A sustainable system for handling human excreta by using </a:t>
            </a:r>
            <a:r>
              <a:rPr lang="en-US" sz="3200" dirty="0" smtClean="0">
                <a:solidFill>
                  <a:srgbClr val="FFC000"/>
                </a:solidFill>
              </a:rPr>
              <a:t>dry composting</a:t>
            </a:r>
            <a:r>
              <a:rPr lang="en-US" sz="3200" dirty="0" smtClean="0">
                <a:solidFill>
                  <a:schemeClr val="bg1"/>
                </a:solidFill>
              </a:rPr>
              <a:t> toilets is Ecological sanitation (</a:t>
            </a:r>
            <a:r>
              <a:rPr lang="en-US" sz="3200" dirty="0" err="1" smtClean="0">
                <a:solidFill>
                  <a:schemeClr val="bg1"/>
                </a:solidFill>
              </a:rPr>
              <a:t>EcoSan</a:t>
            </a:r>
            <a:r>
              <a:rPr lang="en-US" sz="3200" dirty="0" smtClean="0">
                <a:solidFill>
                  <a:schemeClr val="bg1"/>
                </a:solidFill>
              </a:rPr>
              <a:t>). </a:t>
            </a:r>
          </a:p>
          <a:p>
            <a:r>
              <a:rPr lang="en-US" sz="2000" dirty="0" smtClean="0">
                <a:solidFill>
                  <a:schemeClr val="bg1"/>
                </a:solidFill>
              </a:rPr>
              <a:t>https://youtu.be/YV-1To9DkJQ</a:t>
            </a:r>
          </a:p>
          <a:p>
            <a:endParaRPr lang="en-US" sz="3200" b="1" dirty="0" smtClean="0">
              <a:solidFill>
                <a:schemeClr val="bg1"/>
              </a:solidFill>
            </a:endParaRPr>
          </a:p>
        </p:txBody>
      </p:sp>
      <p:pic>
        <p:nvPicPr>
          <p:cNvPr id="36865" name="Picture 1"/>
          <p:cNvPicPr>
            <a:picLocks noChangeAspect="1" noChangeArrowheads="1"/>
          </p:cNvPicPr>
          <p:nvPr/>
        </p:nvPicPr>
        <p:blipFill>
          <a:blip r:embed="rId3"/>
          <a:srcRect/>
          <a:stretch>
            <a:fillRect/>
          </a:stretch>
        </p:blipFill>
        <p:spPr bwMode="auto">
          <a:xfrm>
            <a:off x="0" y="0"/>
            <a:ext cx="3886200" cy="4425325"/>
          </a:xfrm>
          <a:prstGeom prst="rect">
            <a:avLst/>
          </a:prstGeom>
          <a:noFill/>
          <a:ln w="9525">
            <a:noFill/>
            <a:miter lim="800000"/>
            <a:headEnd/>
            <a:tailEnd/>
          </a:ln>
          <a:effectLst/>
        </p:spPr>
      </p:pic>
      <p:pic>
        <p:nvPicPr>
          <p:cNvPr id="36866" name="Picture 2" descr="C:\Users\admin\Desktop\Ecosan2.jpg"/>
          <p:cNvPicPr>
            <a:picLocks noChangeAspect="1" noChangeArrowheads="1"/>
          </p:cNvPicPr>
          <p:nvPr/>
        </p:nvPicPr>
        <p:blipFill>
          <a:blip r:embed="rId4"/>
          <a:srcRect/>
          <a:stretch>
            <a:fillRect/>
          </a:stretch>
        </p:blipFill>
        <p:spPr bwMode="auto">
          <a:xfrm>
            <a:off x="228600" y="4495800"/>
            <a:ext cx="2971800" cy="1847850"/>
          </a:xfrm>
          <a:prstGeom prst="rect">
            <a:avLst/>
          </a:prstGeom>
          <a:noFill/>
        </p:spPr>
      </p:pic>
      <p:sp>
        <p:nvSpPr>
          <p:cNvPr id="6" name="Date Placeholder 5"/>
          <p:cNvSpPr>
            <a:spLocks noGrp="1"/>
          </p:cNvSpPr>
          <p:nvPr>
            <p:ph type="dt" sz="half" idx="10"/>
          </p:nvPr>
        </p:nvSpPr>
        <p:spPr/>
        <p:txBody>
          <a:bodyPr/>
          <a:lstStyle/>
          <a:p>
            <a:fld id="{77FAEFAB-CDA1-4005-9D50-A4EFAD98B62C}" type="datetime1">
              <a:rPr lang="en-US" smtClean="0"/>
              <a:pPr/>
              <a:t>6/6/2019</a:t>
            </a:fld>
            <a:endParaRPr lang="en-US"/>
          </a:p>
        </p:txBody>
      </p:sp>
      <p:sp>
        <p:nvSpPr>
          <p:cNvPr id="7" name="Slide Number Placeholder 6"/>
          <p:cNvSpPr>
            <a:spLocks noGrp="1"/>
          </p:cNvSpPr>
          <p:nvPr>
            <p:ph type="sldNum" sz="quarter" idx="12"/>
          </p:nvPr>
        </p:nvSpPr>
        <p:spPr/>
        <p:txBody>
          <a:bodyPr/>
          <a:lstStyle/>
          <a:p>
            <a:fld id="{4AA0FF27-BF6F-4BCA-9560-0B8A4A80F83D}" type="slidenum">
              <a:rPr lang="en-US" smtClean="0"/>
              <a:pPr/>
              <a:t>12</a:t>
            </a:fld>
            <a:endParaRPr lang="en-US"/>
          </a:p>
        </p:txBody>
      </p:sp>
      <p:sp>
        <p:nvSpPr>
          <p:cNvPr id="8" name="Footer Placeholder 7"/>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0" y="0"/>
            <a:ext cx="9144000" cy="821763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7D405E"/>
                </a:solidFill>
                <a:effectLst/>
                <a:latin typeface="Arial" pitchFamily="34" charset="0"/>
                <a:ea typeface="Times New Roman" pitchFamily="18" charset="0"/>
                <a:cs typeface="Arial" pitchFamily="34" charset="0"/>
              </a:rPr>
              <a:t>Web </a:t>
            </a:r>
            <a:r>
              <a:rPr kumimoji="0" lang="en-US" sz="2400" b="1" i="0" u="none" strike="noStrike" cap="none" normalizeH="0" baseline="0" smtClean="0">
                <a:ln>
                  <a:noFill/>
                </a:ln>
                <a:solidFill>
                  <a:srgbClr val="7D405E"/>
                </a:solidFill>
                <a:effectLst/>
                <a:latin typeface="Arial" pitchFamily="34" charset="0"/>
                <a:ea typeface="Times New Roman" pitchFamily="18" charset="0"/>
                <a:cs typeface="Arial" pitchFamily="34" charset="0"/>
              </a:rPr>
              <a:t>links</a:t>
            </a:r>
            <a:endPar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Online and Interactive Resources</a:t>
            </a:r>
            <a:endParaRPr lang="en-US" sz="2400" b="1" dirty="0" smtClean="0">
              <a:latin typeface="Arial" pitchFamily="34" charset="0"/>
              <a:ea typeface="Times New Roman" pitchFamily="18" charset="0"/>
              <a:cs typeface="Arial" pitchFamily="34" charset="0"/>
            </a:endParaRPr>
          </a:p>
          <a:p>
            <a:pPr marR="0" lvl="0" algn="l" defTabSz="914400" rtl="0" eaLnBrk="0" fontAlgn="base" latinLnBrk="0" hangingPunct="0">
              <a:lnSpc>
                <a:spcPct val="100000"/>
              </a:lnSpc>
              <a:spcBef>
                <a:spcPct val="0"/>
              </a:spcBef>
              <a:spcAft>
                <a:spcPct val="0"/>
              </a:spcAft>
              <a:buClrTx/>
              <a:buSzTx/>
              <a:buFontTx/>
              <a:buNone/>
              <a:tabLst/>
            </a:pPr>
            <a:r>
              <a:rPr lang="en-US" sz="2400" b="1" dirty="0" smtClean="0">
                <a:solidFill>
                  <a:srgbClr val="C00000"/>
                </a:solidFill>
                <a:latin typeface="Arial" pitchFamily="34" charset="0"/>
                <a:ea typeface="Times New Roman" pitchFamily="18" charset="0"/>
                <a:cs typeface="Arial" pitchFamily="34" charset="0"/>
              </a:rPr>
              <a:t>Global change:</a:t>
            </a:r>
            <a:endParaRPr kumimoji="0" lang="en-US"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http://www.who.int/globalchange/environment/en/   for global climate change.</a:t>
            </a:r>
          </a:p>
          <a:p>
            <a:pPr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Global warming: </a:t>
            </a:r>
            <a:r>
              <a:rPr lang="en-US" sz="2400" dirty="0" smtClean="0">
                <a:latin typeface="Arial" pitchFamily="34" charset="0"/>
                <a:ea typeface="Times New Roman" pitchFamily="18" charset="0"/>
                <a:cs typeface="Arial" pitchFamily="34" charset="0"/>
              </a:rPr>
              <a:t>https://www.huffingtonpost.in/village-square/the-green-revolution-poisoned-our-land-but-integrated-organic_a_21622213/</a:t>
            </a:r>
          </a:p>
          <a:p>
            <a:pPr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Integrated farming:</a:t>
            </a: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https://www.huffingtonpost.in/village-square/the-green-revolution-poisoned-our-land-but-integrated-organic_a_21622213/ for integrated farming</a:t>
            </a:r>
          </a:p>
          <a:p>
            <a:pPr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Organic farming.</a:t>
            </a: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2"/>
              </a:rPr>
              <a:t>https://www.villagesquare.in/2016/12/07/integrated-organic-farming-revives-nemmelis-fields/</a:t>
            </a:r>
            <a:endPar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Agrochemicals:   </a:t>
            </a:r>
            <a:r>
              <a:rPr lang="en-US" sz="2400" dirty="0" smtClean="0">
                <a:latin typeface="Arial" pitchFamily="34" charset="0"/>
                <a:ea typeface="Times New Roman" pitchFamily="18" charset="0"/>
                <a:cs typeface="Arial" pitchFamily="34" charset="0"/>
              </a:rPr>
              <a:t>http://npic.orst.edu/ingred/ptype/index.html https://byjus.com/chemistry/pesticides/  </a:t>
            </a:r>
          </a:p>
          <a:p>
            <a:pPr lvl="0" indent="457200" eaLnBrk="0" fontAlgn="base" hangingPunct="0">
              <a:spcBef>
                <a:spcPct val="0"/>
              </a:spcBef>
              <a:spcAft>
                <a:spcPct val="0"/>
              </a:spcAft>
            </a:pPr>
            <a:r>
              <a:rPr lang="en-US" sz="2400" dirty="0" smtClean="0">
                <a:latin typeface="Arial" pitchFamily="34" charset="0"/>
                <a:ea typeface="Times New Roman" pitchFamily="18" charset="0"/>
                <a:cs typeface="Arial" pitchFamily="34" charset="0"/>
              </a:rPr>
              <a:t>http://www.bt.ucsd.edu/synthetic_pesticide.htm</a:t>
            </a:r>
            <a:r>
              <a:rPr lang="en-US" sz="2400" dirty="0" smtClean="0">
                <a:latin typeface="Cambria" pitchFamily="18" charset="0"/>
                <a:ea typeface="Times New Roman" pitchFamily="18" charset="0"/>
                <a:cs typeface="Times New Roman" pitchFamily="18" charset="0"/>
              </a:rPr>
              <a:t>l</a:t>
            </a:r>
            <a:endParaRPr lang="en-US" sz="2400" dirty="0" smtClean="0">
              <a:latin typeface="Arial" pitchFamily="34" charset="0"/>
              <a:ea typeface="Times New Roman" pitchFamily="18"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R="0" lvl="0" algn="l" defTabSz="914400" rtl="0" eaLnBrk="0" fontAlgn="base" latinLnBrk="0" hangingPunct="0">
              <a:lnSpc>
                <a:spcPct val="100000"/>
              </a:lnSpc>
              <a:spcBef>
                <a:spcPct val="0"/>
              </a:spcBef>
              <a:spcAft>
                <a:spcPct val="0"/>
              </a:spcAft>
              <a:buClrTx/>
              <a:buSzTx/>
              <a:buFontTx/>
              <a:buNone/>
              <a:tabLst/>
            </a:pPr>
            <a:endParaRPr lang="en-US" sz="2400" dirty="0" smtClean="0">
              <a:latin typeface="Arial" pitchFamily="34" charset="0"/>
              <a:ea typeface="Times New Roman" pitchFamily="18"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ate Placeholder 2"/>
          <p:cNvSpPr>
            <a:spLocks noGrp="1"/>
          </p:cNvSpPr>
          <p:nvPr>
            <p:ph type="dt" sz="half" idx="10"/>
          </p:nvPr>
        </p:nvSpPr>
        <p:spPr/>
        <p:txBody>
          <a:bodyPr/>
          <a:lstStyle/>
          <a:p>
            <a:fld id="{A978F6D3-C117-4BF6-A897-256A0E7D4B99}" type="datetime1">
              <a:rPr lang="en-US" smtClean="0"/>
              <a:pPr/>
              <a:t>6/6/2019</a:t>
            </a:fld>
            <a:endParaRPr lang="en-US"/>
          </a:p>
        </p:txBody>
      </p:sp>
      <p:sp>
        <p:nvSpPr>
          <p:cNvPr id="4" name="Slide Number Placeholder 3"/>
          <p:cNvSpPr>
            <a:spLocks noGrp="1"/>
          </p:cNvSpPr>
          <p:nvPr>
            <p:ph type="sldNum" sz="quarter" idx="12"/>
          </p:nvPr>
        </p:nvSpPr>
        <p:spPr/>
        <p:txBody>
          <a:bodyPr/>
          <a:lstStyle/>
          <a:p>
            <a:fld id="{4AA0FF27-BF6F-4BCA-9560-0B8A4A80F83D}" type="slidenum">
              <a:rPr lang="en-US" smtClean="0"/>
              <a:pPr/>
              <a:t>13</a:t>
            </a:fld>
            <a:endParaRPr lang="en-US"/>
          </a:p>
        </p:txBody>
      </p:sp>
      <p:sp>
        <p:nvSpPr>
          <p:cNvPr id="5" name="Footer Placeholder 4"/>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8839200" cy="4524315"/>
          </a:xfrm>
          <a:prstGeom prst="rect">
            <a:avLst/>
          </a:prstGeom>
        </p:spPr>
        <p:txBody>
          <a:bodyPr wrap="square">
            <a:spAutoFit/>
          </a:bodyPr>
          <a:lstStyle/>
          <a:p>
            <a:pPr eaLnBrk="0" fontAlgn="base" hangingPunct="0">
              <a:spcBef>
                <a:spcPct val="0"/>
              </a:spcBef>
              <a:spcAft>
                <a:spcPct val="0"/>
              </a:spcAft>
            </a:pPr>
            <a:r>
              <a:rPr lang="en-US" sz="2400" b="1" dirty="0" smtClean="0">
                <a:solidFill>
                  <a:srgbClr val="7D405E"/>
                </a:solidFill>
                <a:latin typeface="Arial" pitchFamily="34" charset="0"/>
                <a:ea typeface="Times New Roman" pitchFamily="18" charset="0"/>
                <a:cs typeface="Arial" pitchFamily="34" charset="0"/>
              </a:rPr>
              <a:t>Web links…</a:t>
            </a:r>
            <a:endParaRPr lang="en-US" sz="2400" dirty="0" smtClean="0">
              <a:latin typeface="Arial" pitchFamily="34" charset="0"/>
              <a:ea typeface="Times New Roman" pitchFamily="18" charset="0"/>
              <a:cs typeface="Arial" pitchFamily="34" charset="0"/>
            </a:endParaRPr>
          </a:p>
          <a:p>
            <a:pPr lvl="0" indent="457200" eaLnBrk="0" fontAlgn="base" hangingPunct="0">
              <a:spcBef>
                <a:spcPct val="0"/>
              </a:spcBef>
              <a:spcAft>
                <a:spcPct val="0"/>
              </a:spcAft>
            </a:pPr>
            <a:endParaRPr lang="en-US" sz="2400" dirty="0" smtClean="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Marine Ecosystems:</a:t>
            </a:r>
          </a:p>
          <a:p>
            <a:pPr lvl="0" eaLnBrk="0" fontAlgn="base" hangingPunct="0">
              <a:spcBef>
                <a:spcPct val="0"/>
              </a:spcBef>
              <a:spcAft>
                <a:spcPct val="0"/>
              </a:spcAft>
            </a:pPr>
            <a:r>
              <a:rPr lang="en-US" sz="2400" dirty="0" smtClean="0">
                <a:solidFill>
                  <a:srgbClr val="231F20"/>
                </a:solidFill>
                <a:latin typeface="Arial" pitchFamily="34" charset="0"/>
                <a:ea typeface="Times New Roman" pitchFamily="18" charset="0"/>
                <a:cs typeface="Arial" pitchFamily="34" charset="0"/>
              </a:rPr>
              <a:t>http://oceans.mit.edu/wp-content/uploads/annurev-marine-041911-1116111.pdf</a:t>
            </a:r>
          </a:p>
          <a:p>
            <a:pPr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Solid waste management: </a:t>
            </a:r>
            <a:r>
              <a:rPr lang="en-US" sz="2400" dirty="0" smtClean="0">
                <a:latin typeface="Arial" pitchFamily="34" charset="0"/>
                <a:ea typeface="Times New Roman" pitchFamily="18" charset="0"/>
                <a:cs typeface="Arial" pitchFamily="34" charset="0"/>
              </a:rPr>
              <a:t>https://www.conserve-energy-future.com /sources-effects-methods-of-solid-waste-management.php</a:t>
            </a:r>
          </a:p>
          <a:p>
            <a:pPr lvl="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Radioactive-waste-management:   </a:t>
            </a:r>
            <a:r>
              <a:rPr lang="en-US" sz="2400" dirty="0" smtClean="0">
                <a:latin typeface="Arial" pitchFamily="34" charset="0"/>
                <a:ea typeface="Times New Roman" pitchFamily="18" charset="0"/>
                <a:cs typeface="Arial" pitchFamily="34" charset="0"/>
              </a:rPr>
              <a:t>http://www.world-nuclear.org/information-library/nuclear-fuel-cycle/nuclear-wastes/radioactive-waste-management.aspx </a:t>
            </a:r>
          </a:p>
          <a:p>
            <a:pPr lvl="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Nuclear waste : </a:t>
            </a:r>
            <a:r>
              <a:rPr lang="en-US" sz="2400" dirty="0" smtClean="0">
                <a:latin typeface="Arial" pitchFamily="34" charset="0"/>
                <a:ea typeface="Times New Roman" pitchFamily="18" charset="0"/>
                <a:cs typeface="Arial" pitchFamily="34" charset="0"/>
              </a:rPr>
              <a:t>https://whatisnuclear.com/waste.html</a:t>
            </a:r>
          </a:p>
        </p:txBody>
      </p:sp>
      <p:sp>
        <p:nvSpPr>
          <p:cNvPr id="3" name="Date Placeholder 2"/>
          <p:cNvSpPr>
            <a:spLocks noGrp="1"/>
          </p:cNvSpPr>
          <p:nvPr>
            <p:ph type="dt" sz="half" idx="10"/>
          </p:nvPr>
        </p:nvSpPr>
        <p:spPr/>
        <p:txBody>
          <a:bodyPr/>
          <a:lstStyle/>
          <a:p>
            <a:fld id="{14AF5531-24A6-45D8-BBA9-A55A5D8F2BF0}" type="datetime1">
              <a:rPr lang="en-US" smtClean="0"/>
              <a:pPr/>
              <a:t>6/6/2019</a:t>
            </a:fld>
            <a:endParaRPr lang="en-US"/>
          </a:p>
        </p:txBody>
      </p:sp>
      <p:sp>
        <p:nvSpPr>
          <p:cNvPr id="4" name="Slide Number Placeholder 3"/>
          <p:cNvSpPr>
            <a:spLocks noGrp="1"/>
          </p:cNvSpPr>
          <p:nvPr>
            <p:ph type="sldNum" sz="quarter" idx="12"/>
          </p:nvPr>
        </p:nvSpPr>
        <p:spPr/>
        <p:txBody>
          <a:bodyPr/>
          <a:lstStyle/>
          <a:p>
            <a:fld id="{4AA0FF27-BF6F-4BCA-9560-0B8A4A80F83D}" type="slidenum">
              <a:rPr lang="en-US" smtClean="0"/>
              <a:pPr/>
              <a:t>14</a:t>
            </a:fld>
            <a:endParaRPr lang="en-US"/>
          </a:p>
        </p:txBody>
      </p:sp>
      <p:sp>
        <p:nvSpPr>
          <p:cNvPr id="5" name="Footer Placeholder 4"/>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6200"/>
            <a:ext cx="8839200" cy="6740307"/>
          </a:xfrm>
          <a:prstGeom prst="rect">
            <a:avLst/>
          </a:prstGeom>
        </p:spPr>
        <p:txBody>
          <a:bodyPr wrap="square">
            <a:spAutoFit/>
          </a:bodyPr>
          <a:lstStyle/>
          <a:p>
            <a:pPr lvl="0" indent="457200" eaLnBrk="0" fontAlgn="base" hangingPunct="0">
              <a:spcBef>
                <a:spcPct val="0"/>
              </a:spcBef>
              <a:spcAft>
                <a:spcPct val="0"/>
              </a:spcAft>
            </a:pPr>
            <a:r>
              <a:rPr lang="en-US" sz="2400" b="1" dirty="0" smtClean="0">
                <a:latin typeface="Arial" pitchFamily="34" charset="0"/>
                <a:ea typeface="Times New Roman" pitchFamily="18" charset="0"/>
                <a:cs typeface="Arial" pitchFamily="34" charset="0"/>
              </a:rPr>
              <a:t>Videos:</a:t>
            </a:r>
            <a:endParaRPr lang="en-US" sz="2400" dirty="0" smtClean="0">
              <a:latin typeface="Arial" pitchFamily="34" charset="0"/>
              <a:ea typeface="Times New Roman" pitchFamily="18" charset="0"/>
              <a:cs typeface="Arial" pitchFamily="34" charset="0"/>
            </a:endParaRPr>
          </a:p>
          <a:p>
            <a:pPr lvl="0" indent="45720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Earth’s strata: </a:t>
            </a:r>
            <a:r>
              <a:rPr lang="en-US" sz="2400" dirty="0" smtClean="0">
                <a:latin typeface="Arial" pitchFamily="34" charset="0"/>
                <a:ea typeface="Times New Roman" pitchFamily="18" charset="0"/>
                <a:cs typeface="Arial" pitchFamily="34" charset="0"/>
              </a:rPr>
              <a:t>www.youtube.com/watch?v=CibvtVMTA2E</a:t>
            </a:r>
          </a:p>
          <a:p>
            <a:pPr lvl="0" indent="45720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Pollution:  </a:t>
            </a:r>
          </a:p>
          <a:p>
            <a:pPr lvl="0" indent="457200" eaLnBrk="0" fontAlgn="base" hangingPunct="0">
              <a:spcBef>
                <a:spcPct val="0"/>
              </a:spcBef>
              <a:spcAft>
                <a:spcPct val="0"/>
              </a:spcAft>
            </a:pPr>
            <a:r>
              <a:rPr lang="en-US" sz="2400" dirty="0" smtClean="0">
                <a:latin typeface="Arial" pitchFamily="34" charset="0"/>
                <a:ea typeface="Times New Roman" pitchFamily="18" charset="0"/>
                <a:cs typeface="Arial" pitchFamily="34" charset="0"/>
              </a:rPr>
              <a:t>      https://www.youtube.com/watch?v=OqHp03RRTDs</a:t>
            </a:r>
          </a:p>
          <a:p>
            <a:pPr lvl="0" indent="45720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Water pollution: </a:t>
            </a:r>
          </a:p>
          <a:p>
            <a:pPr lvl="0" indent="45720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      </a:t>
            </a:r>
            <a:r>
              <a:rPr lang="en-US" sz="2400" dirty="0" smtClean="0">
                <a:latin typeface="Arial" pitchFamily="34" charset="0"/>
                <a:ea typeface="Times New Roman" pitchFamily="18" charset="0"/>
                <a:cs typeface="Arial" pitchFamily="34" charset="0"/>
              </a:rPr>
              <a:t>www.youtube.com/watch?v=Om42Lppkd9w</a:t>
            </a:r>
          </a:p>
          <a:p>
            <a:pPr lvl="0" indent="45720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Green house effect: </a:t>
            </a:r>
          </a:p>
          <a:p>
            <a:pPr lvl="0" indent="45720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      </a:t>
            </a:r>
            <a:r>
              <a:rPr lang="en-US" sz="2400" dirty="0" smtClean="0">
                <a:latin typeface="Arial" pitchFamily="34" charset="0"/>
                <a:ea typeface="Times New Roman" pitchFamily="18" charset="0"/>
                <a:cs typeface="Arial" pitchFamily="34" charset="0"/>
              </a:rPr>
              <a:t>www.youtube.com/watch?v=x_sJzVe9P_8</a:t>
            </a:r>
          </a:p>
          <a:p>
            <a:pPr lvl="0" indent="45720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For nuclear waste disposal: </a:t>
            </a:r>
            <a:r>
              <a:rPr lang="en-US" sz="2400" dirty="0" smtClean="0">
                <a:solidFill>
                  <a:srgbClr val="C00000"/>
                </a:solidFill>
                <a:latin typeface="Arial" pitchFamily="34" charset="0"/>
                <a:ea typeface="Times New Roman" pitchFamily="18" charset="0"/>
                <a:cs typeface="Arial" pitchFamily="34" charset="0"/>
              </a:rPr>
              <a:t>	</a:t>
            </a:r>
            <a:r>
              <a:rPr lang="en-US" sz="2400" dirty="0" smtClean="0">
                <a:latin typeface="Arial" pitchFamily="34" charset="0"/>
                <a:ea typeface="Times New Roman" pitchFamily="18" charset="0"/>
                <a:cs typeface="Arial" pitchFamily="34" charset="0"/>
              </a:rPr>
              <a:t>www.youtube.com/watch?v=FOn9tiy51Ok</a:t>
            </a:r>
          </a:p>
          <a:p>
            <a:pPr lvl="0" indent="45720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Radioactive waste management:  </a:t>
            </a:r>
            <a:r>
              <a:rPr lang="en-US" sz="2400" dirty="0" smtClean="0">
                <a:solidFill>
                  <a:srgbClr val="C00000"/>
                </a:solidFill>
                <a:latin typeface="Arial" pitchFamily="34" charset="0"/>
                <a:ea typeface="Times New Roman" pitchFamily="18" charset="0"/>
                <a:cs typeface="Arial" pitchFamily="34" charset="0"/>
              </a:rPr>
              <a:t>	</a:t>
            </a:r>
            <a:r>
              <a:rPr lang="en-US" sz="2400" dirty="0" smtClean="0">
                <a:latin typeface="Arial" pitchFamily="34" charset="0"/>
                <a:ea typeface="Times New Roman" pitchFamily="18" charset="0"/>
                <a:cs typeface="Arial" pitchFamily="34" charset="0"/>
              </a:rPr>
              <a:t>www.youtube.com/watch?v=nxZnol2UOZM</a:t>
            </a:r>
          </a:p>
          <a:p>
            <a:pPr lvl="0" indent="45720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Nuclear waste disposal: </a:t>
            </a:r>
            <a:r>
              <a:rPr lang="en-US" sz="2400" dirty="0" smtClean="0">
                <a:solidFill>
                  <a:srgbClr val="C00000"/>
                </a:solidFill>
                <a:latin typeface="Arial" pitchFamily="34" charset="0"/>
                <a:ea typeface="Times New Roman" pitchFamily="18" charset="0"/>
                <a:cs typeface="Arial" pitchFamily="34" charset="0"/>
              </a:rPr>
              <a:t>	</a:t>
            </a:r>
            <a:r>
              <a:rPr lang="en-US" sz="2400" dirty="0" smtClean="0">
                <a:latin typeface="Arial" pitchFamily="34" charset="0"/>
                <a:ea typeface="Times New Roman" pitchFamily="18" charset="0"/>
                <a:cs typeface="Arial" pitchFamily="34" charset="0"/>
              </a:rPr>
              <a:t>www.youtube.com/watch?v=uU3kLBo_ruo</a:t>
            </a:r>
          </a:p>
          <a:p>
            <a:pPr lvl="0" indent="457200" eaLnBrk="0" fontAlgn="base" hangingPunct="0">
              <a:spcBef>
                <a:spcPct val="0"/>
              </a:spcBef>
              <a:spcAft>
                <a:spcPct val="0"/>
              </a:spcAft>
            </a:pPr>
            <a:r>
              <a:rPr lang="en-US" sz="2400" b="1" dirty="0" smtClean="0">
                <a:solidFill>
                  <a:srgbClr val="C00000"/>
                </a:solidFill>
                <a:latin typeface="Arial" pitchFamily="34" charset="0"/>
                <a:ea typeface="Times New Roman" pitchFamily="18" charset="0"/>
                <a:cs typeface="Arial" pitchFamily="34" charset="0"/>
              </a:rPr>
              <a:t>Reduce, Reuse Recycle: </a:t>
            </a:r>
            <a:r>
              <a:rPr lang="en-US" sz="2400" dirty="0" smtClean="0">
                <a:solidFill>
                  <a:srgbClr val="C00000"/>
                </a:solidFill>
                <a:latin typeface="Arial" pitchFamily="34" charset="0"/>
                <a:ea typeface="Times New Roman" pitchFamily="18" charset="0"/>
                <a:cs typeface="Arial" pitchFamily="34" charset="0"/>
              </a:rPr>
              <a:t>	</a:t>
            </a:r>
            <a:r>
              <a:rPr lang="en-US" sz="2400" dirty="0" smtClean="0">
                <a:latin typeface="Arial" pitchFamily="34" charset="0"/>
                <a:ea typeface="Times New Roman" pitchFamily="18" charset="0"/>
                <a:cs typeface="Arial" pitchFamily="34" charset="0"/>
              </a:rPr>
              <a:t>www.youtube.com/watch?v=OasbYWF4_S8</a:t>
            </a:r>
          </a:p>
          <a:p>
            <a:pPr indent="457200" eaLnBrk="0" fontAlgn="base" hangingPunct="0">
              <a:spcBef>
                <a:spcPct val="0"/>
              </a:spcBef>
              <a:spcAft>
                <a:spcPct val="0"/>
              </a:spcAft>
            </a:pPr>
            <a:r>
              <a:rPr lang="en-US" sz="2400" b="1" dirty="0" err="1" smtClean="0">
                <a:solidFill>
                  <a:srgbClr val="C00000"/>
                </a:solidFill>
                <a:latin typeface="Arial" pitchFamily="34" charset="0"/>
                <a:ea typeface="Times New Roman" pitchFamily="18" charset="0"/>
                <a:cs typeface="Arial" pitchFamily="34" charset="0"/>
              </a:rPr>
              <a:t>Jadav</a:t>
            </a:r>
            <a:r>
              <a:rPr lang="en-US" sz="2400" b="1" dirty="0" smtClean="0">
                <a:solidFill>
                  <a:srgbClr val="C00000"/>
                </a:solidFill>
                <a:latin typeface="Arial" pitchFamily="34" charset="0"/>
                <a:ea typeface="Times New Roman" pitchFamily="18" charset="0"/>
                <a:cs typeface="Arial" pitchFamily="34" charset="0"/>
              </a:rPr>
              <a:t> </a:t>
            </a:r>
            <a:r>
              <a:rPr lang="en-US" sz="2400" b="1" dirty="0" err="1" smtClean="0">
                <a:solidFill>
                  <a:srgbClr val="C00000"/>
                </a:solidFill>
                <a:latin typeface="Arial" pitchFamily="34" charset="0"/>
                <a:ea typeface="Times New Roman" pitchFamily="18" charset="0"/>
                <a:cs typeface="Arial" pitchFamily="34" charset="0"/>
              </a:rPr>
              <a:t>Peyang</a:t>
            </a:r>
            <a:r>
              <a:rPr lang="en-US" sz="2400" b="1" dirty="0" smtClean="0">
                <a:solidFill>
                  <a:srgbClr val="C00000"/>
                </a:solidFill>
                <a:latin typeface="Arial" pitchFamily="34" charset="0"/>
                <a:ea typeface="Times New Roman" pitchFamily="18" charset="0"/>
                <a:cs typeface="Arial" pitchFamily="34" charset="0"/>
              </a:rPr>
              <a:t>: </a:t>
            </a:r>
            <a:r>
              <a:rPr lang="en-US" sz="2400" dirty="0" smtClean="0">
                <a:latin typeface="Arial" pitchFamily="34" charset="0"/>
                <a:ea typeface="Times New Roman" pitchFamily="18" charset="0"/>
                <a:cs typeface="Arial" pitchFamily="34" charset="0"/>
              </a:rPr>
              <a:t>www.youtube.com/watch?v=ZTUbQ2EklGI</a:t>
            </a:r>
          </a:p>
          <a:p>
            <a:pPr lvl="0" indent="457200" eaLnBrk="0" fontAlgn="base" hangingPunct="0">
              <a:spcBef>
                <a:spcPct val="0"/>
              </a:spcBef>
              <a:spcAft>
                <a:spcPct val="0"/>
              </a:spcAft>
            </a:pPr>
            <a:endParaRPr lang="en-US" sz="2400" dirty="0"/>
          </a:p>
        </p:txBody>
      </p:sp>
      <p:sp>
        <p:nvSpPr>
          <p:cNvPr id="3" name="Date Placeholder 2"/>
          <p:cNvSpPr>
            <a:spLocks noGrp="1"/>
          </p:cNvSpPr>
          <p:nvPr>
            <p:ph type="dt" sz="half" idx="10"/>
          </p:nvPr>
        </p:nvSpPr>
        <p:spPr/>
        <p:txBody>
          <a:bodyPr/>
          <a:lstStyle/>
          <a:p>
            <a:fld id="{4A29F679-543A-4F57-BEA3-FE88DFC0367A}" type="datetime1">
              <a:rPr lang="en-US" smtClean="0"/>
              <a:pPr/>
              <a:t>6/6/2019</a:t>
            </a:fld>
            <a:endParaRPr lang="en-US"/>
          </a:p>
        </p:txBody>
      </p:sp>
      <p:sp>
        <p:nvSpPr>
          <p:cNvPr id="4" name="Slide Number Placeholder 3"/>
          <p:cNvSpPr>
            <a:spLocks noGrp="1"/>
          </p:cNvSpPr>
          <p:nvPr>
            <p:ph type="sldNum" sz="quarter" idx="12"/>
          </p:nvPr>
        </p:nvSpPr>
        <p:spPr/>
        <p:txBody>
          <a:bodyPr/>
          <a:lstStyle/>
          <a:p>
            <a:fld id="{4AA0FF27-BF6F-4BCA-9560-0B8A4A80F83D}" type="slidenum">
              <a:rPr lang="en-US" smtClean="0"/>
              <a:pPr/>
              <a:t>15</a:t>
            </a:fld>
            <a:endParaRPr lang="en-US"/>
          </a:p>
        </p:txBody>
      </p:sp>
      <p:sp>
        <p:nvSpPr>
          <p:cNvPr id="5" name="Footer Placeholder 4"/>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4" name="Rectangle 3"/>
          <p:cNvSpPr/>
          <p:nvPr/>
        </p:nvSpPr>
        <p:spPr>
          <a:xfrm>
            <a:off x="0" y="58847"/>
            <a:ext cx="9144000" cy="6801862"/>
          </a:xfrm>
          <a:prstGeom prst="rect">
            <a:avLst/>
          </a:prstGeom>
        </p:spPr>
        <p:txBody>
          <a:bodyPr wrap="square">
            <a:spAutoFit/>
          </a:bodyPr>
          <a:lstStyle/>
          <a:p>
            <a:pPr lvl="0" algn="ctr" fontAlgn="base">
              <a:spcBef>
                <a:spcPct val="0"/>
              </a:spcBef>
              <a:spcAft>
                <a:spcPct val="0"/>
              </a:spcAft>
            </a:pPr>
            <a:r>
              <a:rPr lang="en-US" sz="2800" b="1" dirty="0" err="1" smtClean="0">
                <a:solidFill>
                  <a:schemeClr val="bg1"/>
                </a:solidFill>
                <a:latin typeface="Cambria" pitchFamily="18" charset="0"/>
                <a:ea typeface="Times New Roman" pitchFamily="18" charset="0"/>
                <a:cs typeface="Times New Roman" pitchFamily="18" charset="0"/>
              </a:rPr>
              <a:t>Infobits</a:t>
            </a:r>
            <a:r>
              <a:rPr lang="en-US" sz="2800" b="1" dirty="0" smtClean="0">
                <a:solidFill>
                  <a:schemeClr val="bg1"/>
                </a:solidFill>
                <a:latin typeface="Cambria" pitchFamily="18" charset="0"/>
                <a:ea typeface="Times New Roman" pitchFamily="18" charset="0"/>
                <a:cs typeface="Times New Roman" pitchFamily="18" charset="0"/>
              </a:rPr>
              <a:t> for your Ready </a:t>
            </a:r>
            <a:r>
              <a:rPr lang="en-US" sz="2800" b="1" dirty="0" err="1" smtClean="0">
                <a:solidFill>
                  <a:schemeClr val="bg1"/>
                </a:solidFill>
                <a:latin typeface="Cambria" pitchFamily="18" charset="0"/>
                <a:ea typeface="Times New Roman" pitchFamily="18" charset="0"/>
                <a:cs typeface="Times New Roman" pitchFamily="18" charset="0"/>
              </a:rPr>
              <a:t>Reckoner</a:t>
            </a:r>
            <a:endParaRPr lang="en-US" sz="28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The use of microorganisms to remove pollutants such as oil spills in the water bodies is known as </a:t>
            </a:r>
            <a:r>
              <a:rPr lang="en-US" sz="2400" b="1" dirty="0" smtClean="0">
                <a:solidFill>
                  <a:schemeClr val="bg1"/>
                </a:solidFill>
                <a:latin typeface="Arial" pitchFamily="34" charset="0"/>
                <a:ea typeface="Times New Roman" pitchFamily="18" charset="0"/>
                <a:cs typeface="Arial" pitchFamily="34" charset="0"/>
              </a:rPr>
              <a:t>Bioremediation </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‘Sustainable development’ coined in the ‘</a:t>
            </a:r>
            <a:r>
              <a:rPr lang="en-US" sz="2400" dirty="0" err="1" smtClean="0">
                <a:solidFill>
                  <a:schemeClr val="bg1"/>
                </a:solidFill>
                <a:latin typeface="Arial" pitchFamily="34" charset="0"/>
                <a:ea typeface="Times New Roman" pitchFamily="18" charset="0"/>
                <a:cs typeface="Arial" pitchFamily="34" charset="0"/>
              </a:rPr>
              <a:t>Brundtland</a:t>
            </a:r>
            <a:r>
              <a:rPr lang="en-US" sz="2400" dirty="0" smtClean="0">
                <a:solidFill>
                  <a:schemeClr val="bg1"/>
                </a:solidFill>
                <a:latin typeface="Arial" pitchFamily="34" charset="0"/>
                <a:ea typeface="Times New Roman" pitchFamily="18" charset="0"/>
                <a:cs typeface="Arial" pitchFamily="34" charset="0"/>
              </a:rPr>
              <a:t> Commission Report’ is the term of utmost significance in the dynamics of resource management.</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Hydroponics is soilless culture of Plants.</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Green Economy is led by United Nations Environment </a:t>
            </a:r>
            <a:r>
              <a:rPr lang="en-US" sz="2400" dirty="0" err="1" smtClean="0">
                <a:solidFill>
                  <a:schemeClr val="bg1"/>
                </a:solidFill>
                <a:latin typeface="Arial" pitchFamily="34" charset="0"/>
                <a:ea typeface="Times New Roman" pitchFamily="18" charset="0"/>
                <a:cs typeface="Arial" pitchFamily="34" charset="0"/>
              </a:rPr>
              <a:t>Programme</a:t>
            </a:r>
            <a:r>
              <a:rPr lang="en-US" sz="2400" dirty="0" smtClean="0">
                <a:solidFill>
                  <a:schemeClr val="bg1"/>
                </a:solidFill>
                <a:latin typeface="Arial" pitchFamily="34" charset="0"/>
                <a:ea typeface="Times New Roman" pitchFamily="18" charset="0"/>
                <a:cs typeface="Arial" pitchFamily="34" charset="0"/>
              </a:rPr>
              <a:t>.</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India’s only dolphin sanctuary </a:t>
            </a:r>
            <a:r>
              <a:rPr lang="en-US" sz="2400" dirty="0" err="1" smtClean="0">
                <a:solidFill>
                  <a:schemeClr val="bg1"/>
                </a:solidFill>
                <a:latin typeface="Arial" pitchFamily="34" charset="0"/>
                <a:ea typeface="Times New Roman" pitchFamily="18" charset="0"/>
                <a:cs typeface="Arial" pitchFamily="34" charset="0"/>
              </a:rPr>
              <a:t>Vikramshila</a:t>
            </a:r>
            <a:r>
              <a:rPr lang="en-US" sz="2400" dirty="0" smtClean="0">
                <a:solidFill>
                  <a:schemeClr val="bg1"/>
                </a:solidFill>
                <a:latin typeface="Arial" pitchFamily="34" charset="0"/>
                <a:ea typeface="Times New Roman" pitchFamily="18" charset="0"/>
                <a:cs typeface="Arial" pitchFamily="34" charset="0"/>
              </a:rPr>
              <a:t> </a:t>
            </a:r>
            <a:r>
              <a:rPr lang="en-US" sz="2400" dirty="0" err="1" smtClean="0">
                <a:solidFill>
                  <a:schemeClr val="bg1"/>
                </a:solidFill>
                <a:latin typeface="Arial" pitchFamily="34" charset="0"/>
                <a:ea typeface="Times New Roman" pitchFamily="18" charset="0"/>
                <a:cs typeface="Arial" pitchFamily="34" charset="0"/>
              </a:rPr>
              <a:t>Gangetic</a:t>
            </a:r>
            <a:r>
              <a:rPr lang="en-US" sz="2400" dirty="0" smtClean="0">
                <a:solidFill>
                  <a:schemeClr val="bg1"/>
                </a:solidFill>
                <a:latin typeface="Arial" pitchFamily="34" charset="0"/>
                <a:ea typeface="Times New Roman" pitchFamily="18" charset="0"/>
                <a:cs typeface="Arial" pitchFamily="34" charset="0"/>
              </a:rPr>
              <a:t> Dolphin Sanctuary is located in Bihar.</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Nagoya Protocol is also related to the Access and Benefit Sharing (ABS) mechanism .</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Headquarters of Biodiversity International is located at Rome</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National Green Corps. The mission of Green Corps is to train organizers, provide field support for today’s critical environmental issues, and build skills, temperament and commitment to fight and win tomorrow’s environmental battles.</a:t>
            </a:r>
            <a:endParaRPr lang="en-US" sz="2400" dirty="0" smtClean="0">
              <a:solidFill>
                <a:schemeClr val="bg1"/>
              </a:solidFill>
              <a:latin typeface="Arial" pitchFamily="34" charset="0"/>
              <a:cs typeface="Arial" pitchFamily="34" charset="0"/>
            </a:endParaRPr>
          </a:p>
        </p:txBody>
      </p:sp>
      <p:sp>
        <p:nvSpPr>
          <p:cNvPr id="5" name="Date Placeholder 4"/>
          <p:cNvSpPr>
            <a:spLocks noGrp="1"/>
          </p:cNvSpPr>
          <p:nvPr>
            <p:ph type="dt" sz="half" idx="10"/>
          </p:nvPr>
        </p:nvSpPr>
        <p:spPr/>
        <p:txBody>
          <a:bodyPr/>
          <a:lstStyle/>
          <a:p>
            <a:fld id="{B2CDAFEF-D5C7-47D5-9DC5-F6E1D4D1C481}" type="datetime1">
              <a:rPr lang="en-US" smtClean="0"/>
              <a:pPr/>
              <a:t>6/6/2019</a:t>
            </a:fld>
            <a:endParaRPr lang="en-US"/>
          </a:p>
        </p:txBody>
      </p:sp>
      <p:sp>
        <p:nvSpPr>
          <p:cNvPr id="6" name="Slide Number Placeholder 5"/>
          <p:cNvSpPr>
            <a:spLocks noGrp="1"/>
          </p:cNvSpPr>
          <p:nvPr>
            <p:ph type="sldNum" sz="quarter" idx="12"/>
          </p:nvPr>
        </p:nvSpPr>
        <p:spPr/>
        <p:txBody>
          <a:bodyPr/>
          <a:lstStyle/>
          <a:p>
            <a:fld id="{4AA0FF27-BF6F-4BCA-9560-0B8A4A80F83D}" type="slidenum">
              <a:rPr lang="en-US" smtClean="0"/>
              <a:pPr/>
              <a:t>16</a:t>
            </a:fld>
            <a:endParaRPr lang="en-US"/>
          </a:p>
        </p:txBody>
      </p:sp>
      <p:sp>
        <p:nvSpPr>
          <p:cNvPr id="7" name="Footer Placeholder 6"/>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4" name="Rectangle 3"/>
          <p:cNvSpPr/>
          <p:nvPr/>
        </p:nvSpPr>
        <p:spPr>
          <a:xfrm>
            <a:off x="0" y="58847"/>
            <a:ext cx="9144000" cy="6678751"/>
          </a:xfrm>
          <a:prstGeom prst="rect">
            <a:avLst/>
          </a:prstGeom>
        </p:spPr>
        <p:txBody>
          <a:bodyPr wrap="square">
            <a:spAutoFit/>
          </a:bodyPr>
          <a:lstStyle/>
          <a:p>
            <a:pPr lvl="0" fontAlgn="base">
              <a:spcBef>
                <a:spcPct val="0"/>
              </a:spcBef>
              <a:spcAft>
                <a:spcPct val="0"/>
              </a:spcAft>
            </a:pPr>
            <a:r>
              <a:rPr lang="en-US" sz="2800" b="1" dirty="0" err="1" smtClean="0">
                <a:solidFill>
                  <a:srgbClr val="FFC000"/>
                </a:solidFill>
                <a:latin typeface="Cambria" pitchFamily="18" charset="0"/>
                <a:ea typeface="Times New Roman" pitchFamily="18" charset="0"/>
                <a:cs typeface="Times New Roman" pitchFamily="18" charset="0"/>
              </a:rPr>
              <a:t>Infobits</a:t>
            </a:r>
            <a:r>
              <a:rPr lang="en-US" sz="2800" b="1" dirty="0" smtClean="0">
                <a:solidFill>
                  <a:srgbClr val="FFC000"/>
                </a:solidFill>
                <a:latin typeface="Cambria" pitchFamily="18" charset="0"/>
                <a:ea typeface="Times New Roman" pitchFamily="18" charset="0"/>
                <a:cs typeface="Times New Roman" pitchFamily="18" charset="0"/>
              </a:rPr>
              <a:t> for your Ready </a:t>
            </a:r>
            <a:r>
              <a:rPr lang="en-US" sz="2800" b="1" dirty="0" err="1" smtClean="0">
                <a:solidFill>
                  <a:srgbClr val="FFC000"/>
                </a:solidFill>
                <a:latin typeface="Cambria" pitchFamily="18" charset="0"/>
                <a:ea typeface="Times New Roman" pitchFamily="18" charset="0"/>
                <a:cs typeface="Times New Roman" pitchFamily="18" charset="0"/>
              </a:rPr>
              <a:t>Reckoner</a:t>
            </a:r>
            <a:r>
              <a:rPr lang="en-US" sz="2800" b="1" dirty="0" smtClean="0">
                <a:solidFill>
                  <a:srgbClr val="FFC000"/>
                </a:solidFill>
                <a:latin typeface="Cambria" pitchFamily="18" charset="0"/>
                <a:ea typeface="Times New Roman" pitchFamily="18" charset="0"/>
                <a:cs typeface="Times New Roman" pitchFamily="18" charset="0"/>
              </a:rPr>
              <a:t>…</a:t>
            </a:r>
            <a:endParaRPr lang="en-US" sz="2800" dirty="0" smtClean="0">
              <a:solidFill>
                <a:srgbClr val="FFC000"/>
              </a:solidFill>
              <a:latin typeface="Arial" pitchFamily="34" charset="0"/>
              <a:cs typeface="Arial" pitchFamily="34" charset="0"/>
            </a:endParaRPr>
          </a:p>
          <a:p>
            <a:pPr>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The </a:t>
            </a:r>
            <a:r>
              <a:rPr lang="en-US" sz="2400" dirty="0" err="1" smtClean="0">
                <a:solidFill>
                  <a:schemeClr val="bg1"/>
                </a:solidFill>
                <a:latin typeface="Arial" pitchFamily="34" charset="0"/>
                <a:ea typeface="Times New Roman" pitchFamily="18" charset="0"/>
                <a:cs typeface="Arial" pitchFamily="34" charset="0"/>
              </a:rPr>
              <a:t>Chenchu</a:t>
            </a:r>
            <a:r>
              <a:rPr lang="en-US" sz="2400" dirty="0" smtClean="0">
                <a:solidFill>
                  <a:schemeClr val="bg1"/>
                </a:solidFill>
                <a:latin typeface="Arial" pitchFamily="34" charset="0"/>
                <a:ea typeface="Times New Roman" pitchFamily="18" charset="0"/>
                <a:cs typeface="Arial" pitchFamily="34" charset="0"/>
              </a:rPr>
              <a:t> people in India have been active in protection of wildlife in </a:t>
            </a:r>
            <a:r>
              <a:rPr lang="en-US" sz="2400" dirty="0" err="1" smtClean="0">
                <a:solidFill>
                  <a:schemeClr val="bg1"/>
                </a:solidFill>
                <a:latin typeface="Arial" pitchFamily="34" charset="0"/>
                <a:ea typeface="Times New Roman" pitchFamily="18" charset="0"/>
                <a:cs typeface="Arial" pitchFamily="34" charset="0"/>
              </a:rPr>
              <a:t>Nagarjunasagar</a:t>
            </a:r>
            <a:r>
              <a:rPr lang="en-US" sz="2400" dirty="0" smtClean="0">
                <a:solidFill>
                  <a:schemeClr val="bg1"/>
                </a:solidFill>
                <a:latin typeface="Arial" pitchFamily="34" charset="0"/>
                <a:ea typeface="Times New Roman" pitchFamily="18" charset="0"/>
                <a:cs typeface="Arial" pitchFamily="34" charset="0"/>
              </a:rPr>
              <a:t> </a:t>
            </a:r>
            <a:r>
              <a:rPr lang="en-US" sz="2400" dirty="0" err="1" smtClean="0">
                <a:solidFill>
                  <a:schemeClr val="bg1"/>
                </a:solidFill>
                <a:latin typeface="Arial" pitchFamily="34" charset="0"/>
                <a:ea typeface="Times New Roman" pitchFamily="18" charset="0"/>
                <a:cs typeface="Arial" pitchFamily="34" charset="0"/>
              </a:rPr>
              <a:t>Srisailam</a:t>
            </a:r>
            <a:r>
              <a:rPr lang="en-US" sz="2400" dirty="0" smtClean="0">
                <a:solidFill>
                  <a:schemeClr val="bg1"/>
                </a:solidFill>
                <a:latin typeface="Arial" pitchFamily="34" charset="0"/>
                <a:ea typeface="Times New Roman" pitchFamily="18" charset="0"/>
                <a:cs typeface="Arial" pitchFamily="34" charset="0"/>
              </a:rPr>
              <a:t> (Andhra Pradesh) protected areas of India.</a:t>
            </a:r>
          </a:p>
          <a:p>
            <a:pPr>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Environmental Accounting is a method to measure the consumption of the environment/ natural resources.</a:t>
            </a:r>
          </a:p>
          <a:p>
            <a:pPr>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The National Green Tribunal had been established on 18th October 2010 under the National Green Tribunal Act 2010 for effective and expeditious disposal of cases relating to environmental protection and conservation of forests and other natural resources. It is located at New Delhi. Bhopal, </a:t>
            </a:r>
            <a:r>
              <a:rPr lang="en-US" sz="2400" dirty="0" err="1" smtClean="0">
                <a:solidFill>
                  <a:schemeClr val="bg1"/>
                </a:solidFill>
                <a:latin typeface="Arial" pitchFamily="34" charset="0"/>
                <a:ea typeface="Times New Roman" pitchFamily="18" charset="0"/>
                <a:cs typeface="Arial" pitchFamily="34" charset="0"/>
              </a:rPr>
              <a:t>Pune</a:t>
            </a:r>
            <a:r>
              <a:rPr lang="en-US" sz="2400" dirty="0" smtClean="0">
                <a:solidFill>
                  <a:schemeClr val="bg1"/>
                </a:solidFill>
                <a:latin typeface="Arial" pitchFamily="34" charset="0"/>
                <a:ea typeface="Times New Roman" pitchFamily="18" charset="0"/>
                <a:cs typeface="Arial" pitchFamily="34" charset="0"/>
              </a:rPr>
              <a:t>, Kolkata and Chennai are the other places (Benches) of sitting of the Tribunal.</a:t>
            </a:r>
          </a:p>
          <a:p>
            <a:pPr>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 Rachel Carson is the author of the famous book “Silent Spring” which is credited for being of much help in launching the environment movement.</a:t>
            </a:r>
          </a:p>
          <a:p>
            <a:pPr>
              <a:buFont typeface="Wingdings" pitchFamily="2" charset="2"/>
              <a:buChar char="Ø"/>
            </a:pPr>
            <a:r>
              <a:rPr lang="en-US" sz="2000" dirty="0" smtClean="0">
                <a:solidFill>
                  <a:schemeClr val="bg1"/>
                </a:solidFill>
                <a:latin typeface="Arial" pitchFamily="34" charset="0"/>
                <a:ea typeface="Times New Roman" pitchFamily="18" charset="0"/>
                <a:cs typeface="Arial" pitchFamily="34" charset="0"/>
              </a:rPr>
              <a:t>Mahesh </a:t>
            </a:r>
            <a:r>
              <a:rPr lang="en-US" sz="2000" dirty="0" err="1" smtClean="0">
                <a:solidFill>
                  <a:schemeClr val="bg1"/>
                </a:solidFill>
                <a:latin typeface="Arial" pitchFamily="34" charset="0"/>
                <a:ea typeface="Times New Roman" pitchFamily="18" charset="0"/>
                <a:cs typeface="Arial" pitchFamily="34" charset="0"/>
              </a:rPr>
              <a:t>Rangrajan</a:t>
            </a:r>
            <a:r>
              <a:rPr lang="en-US" sz="2000" dirty="0" smtClean="0">
                <a:solidFill>
                  <a:schemeClr val="bg1"/>
                </a:solidFill>
                <a:latin typeface="Arial" pitchFamily="34" charset="0"/>
                <a:ea typeface="Times New Roman" pitchFamily="18" charset="0"/>
                <a:cs typeface="Arial" pitchFamily="34" charset="0"/>
              </a:rPr>
              <a:t> Committee has recommended the amendment of the Wild Life Protection Act to set up National Elephants Conservation Authority (NECA).</a:t>
            </a:r>
            <a:endParaRPr lang="en-US" sz="2000" dirty="0" smtClean="0">
              <a:solidFill>
                <a:schemeClr val="bg1"/>
              </a:solidFill>
              <a:latin typeface="Arial" pitchFamily="34" charset="0"/>
              <a:cs typeface="Arial" pitchFamily="34" charset="0"/>
            </a:endParaRPr>
          </a:p>
        </p:txBody>
      </p:sp>
      <p:sp>
        <p:nvSpPr>
          <p:cNvPr id="5" name="Date Placeholder 4"/>
          <p:cNvSpPr>
            <a:spLocks noGrp="1"/>
          </p:cNvSpPr>
          <p:nvPr>
            <p:ph type="dt" sz="half" idx="10"/>
          </p:nvPr>
        </p:nvSpPr>
        <p:spPr/>
        <p:txBody>
          <a:bodyPr/>
          <a:lstStyle/>
          <a:p>
            <a:fld id="{207A3DAC-1473-4031-8BE1-8A8544089A0E}" type="datetime1">
              <a:rPr lang="en-US" smtClean="0"/>
              <a:pPr/>
              <a:t>6/6/2019</a:t>
            </a:fld>
            <a:endParaRPr lang="en-US"/>
          </a:p>
        </p:txBody>
      </p:sp>
      <p:sp>
        <p:nvSpPr>
          <p:cNvPr id="6" name="Slide Number Placeholder 5"/>
          <p:cNvSpPr>
            <a:spLocks noGrp="1"/>
          </p:cNvSpPr>
          <p:nvPr>
            <p:ph type="sldNum" sz="quarter" idx="12"/>
          </p:nvPr>
        </p:nvSpPr>
        <p:spPr/>
        <p:txBody>
          <a:bodyPr/>
          <a:lstStyle/>
          <a:p>
            <a:fld id="{4AA0FF27-BF6F-4BCA-9560-0B8A4A80F83D}" type="slidenum">
              <a:rPr lang="en-US" smtClean="0"/>
              <a:pPr/>
              <a:t>17</a:t>
            </a:fld>
            <a:endParaRPr lang="en-US"/>
          </a:p>
        </p:txBody>
      </p:sp>
      <p:sp>
        <p:nvSpPr>
          <p:cNvPr id="7" name="Footer Placeholder 6"/>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4" name="Rectangle 3"/>
          <p:cNvSpPr/>
          <p:nvPr/>
        </p:nvSpPr>
        <p:spPr>
          <a:xfrm>
            <a:off x="0" y="58847"/>
            <a:ext cx="9144000" cy="6801862"/>
          </a:xfrm>
          <a:prstGeom prst="rect">
            <a:avLst/>
          </a:prstGeom>
        </p:spPr>
        <p:txBody>
          <a:bodyPr wrap="square">
            <a:spAutoFit/>
          </a:bodyPr>
          <a:lstStyle/>
          <a:p>
            <a:pPr lvl="0" fontAlgn="base">
              <a:spcBef>
                <a:spcPct val="0"/>
              </a:spcBef>
              <a:spcAft>
                <a:spcPct val="0"/>
              </a:spcAft>
            </a:pPr>
            <a:r>
              <a:rPr lang="en-US" sz="2800" b="1" dirty="0" err="1" smtClean="0">
                <a:solidFill>
                  <a:srgbClr val="FFC000"/>
                </a:solidFill>
                <a:latin typeface="Cambria" pitchFamily="18" charset="0"/>
                <a:ea typeface="Times New Roman" pitchFamily="18" charset="0"/>
                <a:cs typeface="Times New Roman" pitchFamily="18" charset="0"/>
              </a:rPr>
              <a:t>Infobits</a:t>
            </a:r>
            <a:r>
              <a:rPr lang="en-US" sz="2800" b="1" dirty="0" smtClean="0">
                <a:solidFill>
                  <a:srgbClr val="FFC000"/>
                </a:solidFill>
                <a:latin typeface="Cambria" pitchFamily="18" charset="0"/>
                <a:ea typeface="Times New Roman" pitchFamily="18" charset="0"/>
                <a:cs typeface="Times New Roman" pitchFamily="18" charset="0"/>
              </a:rPr>
              <a:t> for your Ready </a:t>
            </a:r>
            <a:r>
              <a:rPr lang="en-US" sz="2800" b="1" dirty="0" err="1" smtClean="0">
                <a:solidFill>
                  <a:srgbClr val="FFC000"/>
                </a:solidFill>
                <a:latin typeface="Cambria" pitchFamily="18" charset="0"/>
                <a:ea typeface="Times New Roman" pitchFamily="18" charset="0"/>
                <a:cs typeface="Times New Roman" pitchFamily="18" charset="0"/>
              </a:rPr>
              <a:t>Reckoner</a:t>
            </a:r>
            <a:r>
              <a:rPr lang="en-US" sz="2800" b="1" dirty="0" smtClean="0">
                <a:solidFill>
                  <a:srgbClr val="FFC000"/>
                </a:solidFill>
                <a:latin typeface="Cambria" pitchFamily="18" charset="0"/>
                <a:ea typeface="Times New Roman" pitchFamily="18" charset="0"/>
                <a:cs typeface="Times New Roman" pitchFamily="18" charset="0"/>
              </a:rPr>
              <a:t>…</a:t>
            </a:r>
            <a:endParaRPr lang="en-US" sz="2800" dirty="0" smtClean="0">
              <a:solidFill>
                <a:srgbClr val="FFC000"/>
              </a:solidFill>
              <a:latin typeface="Arial" pitchFamily="34" charset="0"/>
              <a:cs typeface="Arial" pitchFamily="34" charset="0"/>
            </a:endParaRPr>
          </a:p>
          <a:p>
            <a:pPr>
              <a:buFont typeface="Wingdings" pitchFamily="2" charset="2"/>
              <a:buChar char="Ø"/>
            </a:pPr>
            <a:r>
              <a:rPr lang="en-US" sz="2400" i="1" dirty="0" err="1" smtClean="0">
                <a:solidFill>
                  <a:schemeClr val="bg1"/>
                </a:solidFill>
                <a:latin typeface="Arial" pitchFamily="34" charset="0"/>
                <a:cs typeface="Arial" pitchFamily="34" charset="0"/>
              </a:rPr>
              <a:t>Jatropha</a:t>
            </a:r>
            <a:r>
              <a:rPr lang="en-US" sz="2400" i="1" dirty="0" smtClean="0">
                <a:solidFill>
                  <a:schemeClr val="bg1"/>
                </a:solidFill>
                <a:latin typeface="Arial" pitchFamily="34" charset="0"/>
                <a:cs typeface="Arial" pitchFamily="34" charset="0"/>
              </a:rPr>
              <a:t> </a:t>
            </a:r>
            <a:r>
              <a:rPr lang="en-US" sz="2400" i="1" dirty="0" err="1" smtClean="0">
                <a:solidFill>
                  <a:schemeClr val="bg1"/>
                </a:solidFill>
                <a:latin typeface="Arial" pitchFamily="34" charset="0"/>
                <a:cs typeface="Arial" pitchFamily="34" charset="0"/>
              </a:rPr>
              <a:t>curcas</a:t>
            </a:r>
            <a:r>
              <a:rPr lang="en-US" sz="2400" dirty="0" smtClean="0">
                <a:solidFill>
                  <a:schemeClr val="bg1"/>
                </a:solidFill>
                <a:latin typeface="Arial" pitchFamily="34" charset="0"/>
                <a:cs typeface="Arial" pitchFamily="34" charset="0"/>
              </a:rPr>
              <a:t> is a source of inedible vegetable oil that is used to produce </a:t>
            </a:r>
            <a:r>
              <a:rPr lang="en-US" sz="2400" dirty="0" err="1" smtClean="0">
                <a:solidFill>
                  <a:schemeClr val="bg1"/>
                </a:solidFill>
                <a:latin typeface="Arial" pitchFamily="34" charset="0"/>
                <a:cs typeface="Arial" pitchFamily="34" charset="0"/>
              </a:rPr>
              <a:t>biofuel</a:t>
            </a:r>
            <a:r>
              <a:rPr lang="en-US" sz="2400" dirty="0" smtClean="0">
                <a:solidFill>
                  <a:schemeClr val="bg1"/>
                </a:solidFill>
                <a:latin typeface="Arial" pitchFamily="34" charset="0"/>
                <a:cs typeface="Arial" pitchFamily="34" charset="0"/>
              </a:rPr>
              <a:t> and also works as a carbon sink. </a:t>
            </a:r>
          </a:p>
          <a:p>
            <a:pPr>
              <a:buFont typeface="Wingdings" pitchFamily="2" charset="2"/>
              <a:buChar char="Ø"/>
            </a:pPr>
            <a:r>
              <a:rPr lang="en-US" sz="2400" dirty="0" smtClean="0">
                <a:solidFill>
                  <a:schemeClr val="bg1"/>
                </a:solidFill>
                <a:latin typeface="Arial" pitchFamily="34" charset="0"/>
                <a:cs typeface="Arial" pitchFamily="34" charset="0"/>
              </a:rPr>
              <a:t>India’s first National Centre for Marine Bio-diversity (NCMB) is located in Jamnagar.</a:t>
            </a:r>
          </a:p>
          <a:p>
            <a:pPr>
              <a:buFont typeface="Wingdings" pitchFamily="2" charset="2"/>
              <a:buChar char="Ø"/>
            </a:pPr>
            <a:r>
              <a:rPr lang="en-US" sz="2400" dirty="0" smtClean="0">
                <a:solidFill>
                  <a:schemeClr val="bg1"/>
                </a:solidFill>
                <a:latin typeface="Arial" pitchFamily="34" charset="0"/>
                <a:cs typeface="Arial" pitchFamily="34" charset="0"/>
              </a:rPr>
              <a:t>In the UNFCCC convention at Copenhagen, the decision to set up a “Green Climate Fund” was taken.</a:t>
            </a:r>
          </a:p>
          <a:p>
            <a:pPr>
              <a:buFont typeface="Wingdings" pitchFamily="2" charset="2"/>
              <a:buChar char="Ø"/>
            </a:pPr>
            <a:r>
              <a:rPr lang="en-US" sz="2400" dirty="0" smtClean="0">
                <a:solidFill>
                  <a:schemeClr val="bg1"/>
                </a:solidFill>
                <a:latin typeface="Arial" pitchFamily="34" charset="0"/>
                <a:cs typeface="Arial" pitchFamily="34" charset="0"/>
              </a:rPr>
              <a:t>The 10 </a:t>
            </a:r>
            <a:r>
              <a:rPr lang="en-US" sz="2400" dirty="0" err="1" smtClean="0">
                <a:solidFill>
                  <a:schemeClr val="bg1"/>
                </a:solidFill>
                <a:latin typeface="Arial" pitchFamily="34" charset="0"/>
                <a:cs typeface="Arial" pitchFamily="34" charset="0"/>
              </a:rPr>
              <a:t>Biogeographic</a:t>
            </a:r>
            <a:r>
              <a:rPr lang="en-US" sz="2400" dirty="0" smtClean="0">
                <a:solidFill>
                  <a:schemeClr val="bg1"/>
                </a:solidFill>
                <a:latin typeface="Arial" pitchFamily="34" charset="0"/>
                <a:cs typeface="Arial" pitchFamily="34" charset="0"/>
              </a:rPr>
              <a:t> zones in India are: Trans Himalayan zone, Himalayan zone, Desert zone, Semiarid zone, Western </a:t>
            </a:r>
            <a:r>
              <a:rPr lang="en-US" sz="2400" dirty="0" err="1" smtClean="0">
                <a:solidFill>
                  <a:schemeClr val="bg1"/>
                </a:solidFill>
                <a:latin typeface="Arial" pitchFamily="34" charset="0"/>
                <a:cs typeface="Arial" pitchFamily="34" charset="0"/>
              </a:rPr>
              <a:t>ghat</a:t>
            </a:r>
            <a:r>
              <a:rPr lang="en-US" sz="2400" dirty="0" smtClean="0">
                <a:solidFill>
                  <a:schemeClr val="bg1"/>
                </a:solidFill>
                <a:latin typeface="Arial" pitchFamily="34" charset="0"/>
                <a:cs typeface="Arial" pitchFamily="34" charset="0"/>
              </a:rPr>
              <a:t> zone, Deccan plateau zone, </a:t>
            </a:r>
            <a:r>
              <a:rPr lang="en-US" sz="2400" dirty="0" err="1" smtClean="0">
                <a:solidFill>
                  <a:schemeClr val="bg1"/>
                </a:solidFill>
                <a:latin typeface="Arial" pitchFamily="34" charset="0"/>
                <a:cs typeface="Arial" pitchFamily="34" charset="0"/>
              </a:rPr>
              <a:t>Gangetic</a:t>
            </a:r>
            <a:r>
              <a:rPr lang="en-US" sz="2400" dirty="0" smtClean="0">
                <a:solidFill>
                  <a:schemeClr val="bg1"/>
                </a:solidFill>
                <a:latin typeface="Arial" pitchFamily="34" charset="0"/>
                <a:cs typeface="Arial" pitchFamily="34" charset="0"/>
              </a:rPr>
              <a:t> plain zone, North east zone, Coastal zone and Islands present near the shore line.</a:t>
            </a:r>
          </a:p>
          <a:p>
            <a:pPr>
              <a:buFont typeface="Wingdings" pitchFamily="2" charset="2"/>
              <a:buChar char="Ø"/>
            </a:pPr>
            <a:r>
              <a:rPr lang="en-US" sz="2400" dirty="0" smtClean="0">
                <a:solidFill>
                  <a:schemeClr val="bg1"/>
                </a:solidFill>
                <a:latin typeface="Arial" pitchFamily="34" charset="0"/>
                <a:cs typeface="Arial" pitchFamily="34" charset="0"/>
              </a:rPr>
              <a:t>CO</a:t>
            </a:r>
            <a:r>
              <a:rPr lang="en-US" sz="2400" baseline="-25000" dirty="0" smtClean="0">
                <a:solidFill>
                  <a:schemeClr val="bg1"/>
                </a:solidFill>
                <a:latin typeface="Arial" pitchFamily="34" charset="0"/>
                <a:cs typeface="Arial" pitchFamily="34" charset="0"/>
              </a:rPr>
              <a:t>2</a:t>
            </a:r>
            <a:r>
              <a:rPr lang="en-US" sz="2400" dirty="0" smtClean="0">
                <a:solidFill>
                  <a:schemeClr val="bg1"/>
                </a:solidFill>
                <a:latin typeface="Arial" pitchFamily="34" charset="0"/>
                <a:cs typeface="Arial" pitchFamily="34" charset="0"/>
              </a:rPr>
              <a:t> gas is used as reference to calculate “Global Warming Potential (GWP)”</a:t>
            </a:r>
          </a:p>
          <a:p>
            <a:pPr>
              <a:buFont typeface="Wingdings" pitchFamily="2" charset="2"/>
              <a:buChar char="Ø"/>
            </a:pPr>
            <a:r>
              <a:rPr lang="en-US" sz="2400" dirty="0" smtClean="0">
                <a:solidFill>
                  <a:schemeClr val="bg1"/>
                </a:solidFill>
                <a:latin typeface="Arial" pitchFamily="34" charset="0"/>
                <a:cs typeface="Arial" pitchFamily="34" charset="0"/>
              </a:rPr>
              <a:t>Tropical Forest Research Institute (TFRI) is located in Jabalpur.</a:t>
            </a:r>
          </a:p>
          <a:p>
            <a:pPr>
              <a:buFont typeface="Wingdings" pitchFamily="2" charset="2"/>
              <a:buChar char="Ø"/>
            </a:pPr>
            <a:r>
              <a:rPr lang="en-US" sz="2400" dirty="0" smtClean="0">
                <a:solidFill>
                  <a:schemeClr val="bg1"/>
                </a:solidFill>
                <a:latin typeface="Arial" pitchFamily="34" charset="0"/>
                <a:cs typeface="Arial" pitchFamily="34" charset="0"/>
              </a:rPr>
              <a:t>“Convention on Biological Diversity” is also denoted as COP 10.</a:t>
            </a:r>
          </a:p>
          <a:p>
            <a:pPr>
              <a:buFont typeface="Wingdings" pitchFamily="2" charset="2"/>
              <a:buChar char="Ø"/>
            </a:pPr>
            <a:r>
              <a:rPr lang="en-US" sz="2400" dirty="0" smtClean="0">
                <a:solidFill>
                  <a:schemeClr val="bg1"/>
                </a:solidFill>
                <a:latin typeface="Arial" pitchFamily="34" charset="0"/>
                <a:cs typeface="Arial" pitchFamily="34" charset="0"/>
              </a:rPr>
              <a:t>“Green Climate Fund” was proposed at United Nations Climate Change Conference held in 2010.</a:t>
            </a:r>
          </a:p>
          <a:p>
            <a:pPr>
              <a:buFont typeface="Wingdings" pitchFamily="2" charset="2"/>
              <a:buChar char="Ø"/>
            </a:pPr>
            <a:endParaRPr lang="en-US" sz="2400" dirty="0" smtClean="0">
              <a:solidFill>
                <a:schemeClr val="bg1"/>
              </a:solidFill>
              <a:latin typeface="Cambria" pitchFamily="18" charset="0"/>
              <a:ea typeface="Times New Roman" pitchFamily="18" charset="0"/>
              <a:cs typeface="Times New Roman" pitchFamily="18" charset="0"/>
            </a:endParaRPr>
          </a:p>
        </p:txBody>
      </p:sp>
      <p:sp>
        <p:nvSpPr>
          <p:cNvPr id="5" name="Date Placeholder 4"/>
          <p:cNvSpPr>
            <a:spLocks noGrp="1"/>
          </p:cNvSpPr>
          <p:nvPr>
            <p:ph type="dt" sz="half" idx="10"/>
          </p:nvPr>
        </p:nvSpPr>
        <p:spPr/>
        <p:txBody>
          <a:bodyPr/>
          <a:lstStyle/>
          <a:p>
            <a:fld id="{0E816ECB-7CB8-49CC-A629-0F387B9481FE}" type="datetime1">
              <a:rPr lang="en-US" smtClean="0"/>
              <a:pPr/>
              <a:t>6/6/2019</a:t>
            </a:fld>
            <a:endParaRPr lang="en-US"/>
          </a:p>
        </p:txBody>
      </p:sp>
      <p:sp>
        <p:nvSpPr>
          <p:cNvPr id="6" name="Slide Number Placeholder 5"/>
          <p:cNvSpPr>
            <a:spLocks noGrp="1"/>
          </p:cNvSpPr>
          <p:nvPr>
            <p:ph type="sldNum" sz="quarter" idx="12"/>
          </p:nvPr>
        </p:nvSpPr>
        <p:spPr/>
        <p:txBody>
          <a:bodyPr/>
          <a:lstStyle/>
          <a:p>
            <a:fld id="{4AA0FF27-BF6F-4BCA-9560-0B8A4A80F83D}" type="slidenum">
              <a:rPr lang="en-US" smtClean="0"/>
              <a:pPr/>
              <a:t>18</a:t>
            </a:fld>
            <a:endParaRPr lang="en-US"/>
          </a:p>
        </p:txBody>
      </p:sp>
      <p:sp>
        <p:nvSpPr>
          <p:cNvPr id="7" name="Footer Placeholder 6"/>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4" name="Rectangle 3"/>
          <p:cNvSpPr/>
          <p:nvPr/>
        </p:nvSpPr>
        <p:spPr>
          <a:xfrm>
            <a:off x="0" y="0"/>
            <a:ext cx="8991600" cy="6740307"/>
          </a:xfrm>
          <a:prstGeom prst="rect">
            <a:avLst/>
          </a:prstGeom>
        </p:spPr>
        <p:txBody>
          <a:bodyPr wrap="square">
            <a:spAutoFit/>
          </a:bodyPr>
          <a:lstStyle/>
          <a:p>
            <a:pPr fontAlgn="base">
              <a:spcBef>
                <a:spcPct val="0"/>
              </a:spcBef>
              <a:spcAft>
                <a:spcPct val="0"/>
              </a:spcAft>
              <a:buFont typeface="Wingdings" pitchFamily="2" charset="2"/>
              <a:buChar char="Ø"/>
            </a:pPr>
            <a:r>
              <a:rPr lang="en-US" sz="2400" b="1" dirty="0" err="1" smtClean="0">
                <a:solidFill>
                  <a:srgbClr val="FFC000"/>
                </a:solidFill>
                <a:latin typeface="Cambria" pitchFamily="18" charset="0"/>
                <a:ea typeface="Times New Roman" pitchFamily="18" charset="0"/>
                <a:cs typeface="Times New Roman" pitchFamily="18" charset="0"/>
              </a:rPr>
              <a:t>Infobits</a:t>
            </a:r>
            <a:r>
              <a:rPr lang="en-US" sz="2400" b="1" dirty="0" smtClean="0">
                <a:solidFill>
                  <a:srgbClr val="FFC000"/>
                </a:solidFill>
                <a:latin typeface="Cambria" pitchFamily="18" charset="0"/>
                <a:ea typeface="Times New Roman" pitchFamily="18" charset="0"/>
                <a:cs typeface="Times New Roman" pitchFamily="18" charset="0"/>
              </a:rPr>
              <a:t> for your Ready </a:t>
            </a:r>
            <a:r>
              <a:rPr lang="en-US" sz="2400" b="1" dirty="0" err="1" smtClean="0">
                <a:solidFill>
                  <a:srgbClr val="FFC000"/>
                </a:solidFill>
                <a:latin typeface="Cambria" pitchFamily="18" charset="0"/>
                <a:ea typeface="Times New Roman" pitchFamily="18" charset="0"/>
                <a:cs typeface="Times New Roman" pitchFamily="18" charset="0"/>
              </a:rPr>
              <a:t>Reckoner</a:t>
            </a:r>
            <a:r>
              <a:rPr lang="en-US" sz="2400" b="1" dirty="0" smtClean="0">
                <a:solidFill>
                  <a:srgbClr val="FFC000"/>
                </a:solidFill>
                <a:latin typeface="Cambria" pitchFamily="18" charset="0"/>
                <a:ea typeface="Times New Roman" pitchFamily="18" charset="0"/>
                <a:cs typeface="Times New Roman" pitchFamily="18" charset="0"/>
              </a:rPr>
              <a:t>…</a:t>
            </a:r>
            <a:endParaRPr lang="en-US" sz="2400" dirty="0" smtClean="0">
              <a:solidFill>
                <a:srgbClr val="FFC000"/>
              </a:solidFill>
              <a:latin typeface="Arial" pitchFamily="34" charset="0"/>
              <a:cs typeface="Arial" pitchFamily="34" charset="0"/>
            </a:endParaRPr>
          </a:p>
          <a:p>
            <a:pPr lvl="0" fontAlgn="base">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The establishment of ‘</a:t>
            </a:r>
            <a:r>
              <a:rPr lang="en-US" sz="2400" dirty="0" err="1" smtClean="0">
                <a:solidFill>
                  <a:schemeClr val="bg1"/>
                </a:solidFill>
                <a:latin typeface="Arial" pitchFamily="34" charset="0"/>
                <a:ea typeface="Times New Roman" pitchFamily="18" charset="0"/>
                <a:cs typeface="Arial" pitchFamily="34" charset="0"/>
              </a:rPr>
              <a:t>Taj</a:t>
            </a:r>
            <a:r>
              <a:rPr lang="en-US" sz="2400" dirty="0" smtClean="0">
                <a:solidFill>
                  <a:schemeClr val="bg1"/>
                </a:solidFill>
                <a:latin typeface="Arial" pitchFamily="34" charset="0"/>
                <a:ea typeface="Times New Roman" pitchFamily="18" charset="0"/>
                <a:cs typeface="Arial" pitchFamily="34" charset="0"/>
              </a:rPr>
              <a:t> Trapezium Zone (TTZ)’enshrines the objective of Protection from Pollution’</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Silent Valley National Park is known as “</a:t>
            </a:r>
            <a:r>
              <a:rPr lang="en-US" sz="2400" dirty="0" err="1" smtClean="0">
                <a:solidFill>
                  <a:schemeClr val="bg1"/>
                </a:solidFill>
                <a:latin typeface="Arial" pitchFamily="34" charset="0"/>
                <a:ea typeface="Times New Roman" pitchFamily="18" charset="0"/>
                <a:cs typeface="Arial" pitchFamily="34" charset="0"/>
              </a:rPr>
              <a:t>Sairandhri</a:t>
            </a:r>
            <a:r>
              <a:rPr lang="en-US" sz="2400" dirty="0" smtClean="0">
                <a:solidFill>
                  <a:schemeClr val="bg1"/>
                </a:solidFill>
                <a:latin typeface="Arial" pitchFamily="34" charset="0"/>
                <a:ea typeface="Times New Roman" pitchFamily="18" charset="0"/>
                <a:cs typeface="Arial" pitchFamily="34" charset="0"/>
              </a:rPr>
              <a:t> </a:t>
            </a:r>
            <a:r>
              <a:rPr lang="en-US" sz="2400" dirty="0" err="1" smtClean="0">
                <a:solidFill>
                  <a:schemeClr val="bg1"/>
                </a:solidFill>
                <a:latin typeface="Arial" pitchFamily="34" charset="0"/>
                <a:ea typeface="Times New Roman" pitchFamily="18" charset="0"/>
                <a:cs typeface="Arial" pitchFamily="34" charset="0"/>
              </a:rPr>
              <a:t>Vanam</a:t>
            </a:r>
            <a:r>
              <a:rPr lang="en-US" sz="2400" dirty="0" smtClean="0">
                <a:solidFill>
                  <a:schemeClr val="bg1"/>
                </a:solidFill>
                <a:latin typeface="Arial" pitchFamily="34" charset="0"/>
                <a:ea typeface="Times New Roman" pitchFamily="18" charset="0"/>
                <a:cs typeface="Arial" pitchFamily="34" charset="0"/>
              </a:rPr>
              <a:t>”. </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Global 200: List of 200 </a:t>
            </a:r>
            <a:r>
              <a:rPr lang="en-US" sz="2400" dirty="0" err="1" smtClean="0">
                <a:solidFill>
                  <a:schemeClr val="bg1"/>
                </a:solidFill>
                <a:latin typeface="Arial" pitchFamily="34" charset="0"/>
                <a:ea typeface="Times New Roman" pitchFamily="18" charset="0"/>
                <a:cs typeface="Arial" pitchFamily="34" charset="0"/>
              </a:rPr>
              <a:t>Ecoregions</a:t>
            </a:r>
            <a:r>
              <a:rPr lang="en-US" sz="2400" dirty="0" smtClean="0">
                <a:solidFill>
                  <a:schemeClr val="bg1"/>
                </a:solidFill>
                <a:latin typeface="Arial" pitchFamily="34" charset="0"/>
                <a:ea typeface="Times New Roman" pitchFamily="18" charset="0"/>
                <a:cs typeface="Arial" pitchFamily="34" charset="0"/>
              </a:rPr>
              <a:t> identified by the World Wildlife Fund (WWF) as priorities for conservation.</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”Ecology is Permanent Economy” is the slogan of </a:t>
            </a:r>
            <a:r>
              <a:rPr lang="en-US" sz="2400" dirty="0" err="1" smtClean="0">
                <a:solidFill>
                  <a:schemeClr val="bg1"/>
                </a:solidFill>
                <a:latin typeface="Arial" pitchFamily="34" charset="0"/>
                <a:ea typeface="Times New Roman" pitchFamily="18" charset="0"/>
                <a:cs typeface="Arial" pitchFamily="34" charset="0"/>
              </a:rPr>
              <a:t>Chipko</a:t>
            </a:r>
            <a:r>
              <a:rPr lang="en-US" sz="2400" dirty="0" smtClean="0">
                <a:solidFill>
                  <a:schemeClr val="bg1"/>
                </a:solidFill>
                <a:latin typeface="Arial" pitchFamily="34" charset="0"/>
                <a:ea typeface="Times New Roman" pitchFamily="18" charset="0"/>
                <a:cs typeface="Arial" pitchFamily="34" charset="0"/>
              </a:rPr>
              <a:t> Movement.</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The world’s first Greenhouse Gases Observing Satellite was launched by Japan in 2009 at </a:t>
            </a:r>
            <a:r>
              <a:rPr lang="en-US" sz="2400" dirty="0" err="1" smtClean="0">
                <a:solidFill>
                  <a:schemeClr val="bg1"/>
                </a:solidFill>
                <a:latin typeface="Arial" pitchFamily="34" charset="0"/>
                <a:ea typeface="Times New Roman" pitchFamily="18" charset="0"/>
                <a:cs typeface="Arial" pitchFamily="34" charset="0"/>
              </a:rPr>
              <a:t>Ibuki</a:t>
            </a:r>
            <a:r>
              <a:rPr lang="en-US" sz="2400" dirty="0" smtClean="0">
                <a:solidFill>
                  <a:schemeClr val="bg1"/>
                </a:solidFill>
                <a:latin typeface="Arial" pitchFamily="34" charset="0"/>
                <a:ea typeface="Times New Roman" pitchFamily="18" charset="0"/>
                <a:cs typeface="Arial" pitchFamily="34" charset="0"/>
              </a:rPr>
              <a:t>.</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chemeClr val="bg1"/>
                </a:solidFill>
                <a:latin typeface="Arial" pitchFamily="34" charset="0"/>
                <a:ea typeface="Times New Roman" pitchFamily="18" charset="0"/>
                <a:cs typeface="Arial" pitchFamily="34" charset="0"/>
              </a:rPr>
              <a:t>Dodo (</a:t>
            </a:r>
            <a:r>
              <a:rPr lang="en-US" sz="2400" i="1" dirty="0" err="1" smtClean="0">
                <a:solidFill>
                  <a:schemeClr val="bg1"/>
                </a:solidFill>
                <a:latin typeface="Arial" pitchFamily="34" charset="0"/>
                <a:ea typeface="Times New Roman" pitchFamily="18" charset="0"/>
                <a:cs typeface="Arial" pitchFamily="34" charset="0"/>
              </a:rPr>
              <a:t>Raphus</a:t>
            </a:r>
            <a:r>
              <a:rPr lang="en-US" sz="2400" i="1" dirty="0" smtClean="0">
                <a:solidFill>
                  <a:schemeClr val="bg1"/>
                </a:solidFill>
                <a:latin typeface="Arial" pitchFamily="34" charset="0"/>
                <a:ea typeface="Times New Roman" pitchFamily="18" charset="0"/>
                <a:cs typeface="Arial" pitchFamily="34" charset="0"/>
              </a:rPr>
              <a:t> </a:t>
            </a:r>
            <a:r>
              <a:rPr lang="en-US" sz="2400" i="1" dirty="0" err="1" smtClean="0">
                <a:solidFill>
                  <a:schemeClr val="bg1"/>
                </a:solidFill>
                <a:latin typeface="Arial" pitchFamily="34" charset="0"/>
                <a:ea typeface="Times New Roman" pitchFamily="18" charset="0"/>
                <a:cs typeface="Arial" pitchFamily="34" charset="0"/>
              </a:rPr>
              <a:t>cucullatus</a:t>
            </a:r>
            <a:r>
              <a:rPr lang="en-US" sz="2400" i="1" dirty="0" smtClean="0">
                <a:solidFill>
                  <a:schemeClr val="bg1"/>
                </a:solidFill>
                <a:latin typeface="Arial" pitchFamily="34" charset="0"/>
                <a:ea typeface="Times New Roman" pitchFamily="18" charset="0"/>
                <a:cs typeface="Arial" pitchFamily="34" charset="0"/>
              </a:rPr>
              <a:t>)</a:t>
            </a:r>
            <a:r>
              <a:rPr lang="en-US" sz="2400" dirty="0" smtClean="0">
                <a:solidFill>
                  <a:schemeClr val="bg1"/>
                </a:solidFill>
                <a:latin typeface="Arial" pitchFamily="34" charset="0"/>
                <a:ea typeface="Times New Roman" pitchFamily="18" charset="0"/>
                <a:cs typeface="Arial" pitchFamily="34" charset="0"/>
              </a:rPr>
              <a:t>, a flightless bird which got extinct in the 17th century was endemic in Mauritius.</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en-US" sz="2400" dirty="0" smtClean="0">
                <a:solidFill>
                  <a:srgbClr val="FFC000"/>
                </a:solidFill>
                <a:latin typeface="Arial" pitchFamily="34" charset="0"/>
                <a:ea typeface="Times New Roman" pitchFamily="18" charset="0"/>
                <a:cs typeface="Arial" pitchFamily="34" charset="0"/>
              </a:rPr>
              <a:t>Days to remember </a:t>
            </a:r>
            <a:endParaRPr lang="en-US" sz="2400" dirty="0" smtClean="0">
              <a:solidFill>
                <a:srgbClr val="FFC000"/>
              </a:solidFill>
              <a:latin typeface="Arial" pitchFamily="34" charset="0"/>
              <a:cs typeface="Arial" pitchFamily="34" charset="0"/>
            </a:endParaRPr>
          </a:p>
          <a:p>
            <a:pPr lvl="0" eaLnBrk="0" fontAlgn="base" hangingPunct="0">
              <a:spcBef>
                <a:spcPct val="0"/>
              </a:spcBef>
              <a:spcAft>
                <a:spcPct val="0"/>
              </a:spcAft>
            </a:pPr>
            <a:r>
              <a:rPr lang="en-US" sz="2400" dirty="0" smtClean="0">
                <a:solidFill>
                  <a:schemeClr val="bg1"/>
                </a:solidFill>
                <a:latin typeface="Arial" pitchFamily="34" charset="0"/>
                <a:ea typeface="Times New Roman" pitchFamily="18" charset="0"/>
                <a:cs typeface="Arial" pitchFamily="34" charset="0"/>
              </a:rPr>
              <a:t>	16</a:t>
            </a:r>
            <a:r>
              <a:rPr lang="en-US" sz="2400" baseline="30000" dirty="0" smtClean="0">
                <a:solidFill>
                  <a:schemeClr val="bg1"/>
                </a:solidFill>
                <a:latin typeface="Arial" pitchFamily="34" charset="0"/>
                <a:ea typeface="Times New Roman" pitchFamily="18" charset="0"/>
                <a:cs typeface="Arial" pitchFamily="34" charset="0"/>
              </a:rPr>
              <a:t>th</a:t>
            </a:r>
            <a:r>
              <a:rPr lang="en-US" sz="2400" dirty="0" smtClean="0">
                <a:solidFill>
                  <a:schemeClr val="bg1"/>
                </a:solidFill>
                <a:latin typeface="Arial" pitchFamily="34" charset="0"/>
                <a:ea typeface="Times New Roman" pitchFamily="18" charset="0"/>
                <a:cs typeface="Arial" pitchFamily="34" charset="0"/>
              </a:rPr>
              <a:t> September - World Ozone day  </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pPr>
            <a:r>
              <a:rPr lang="en-US" sz="2400" dirty="0" smtClean="0">
                <a:solidFill>
                  <a:schemeClr val="bg1"/>
                </a:solidFill>
                <a:latin typeface="Arial" pitchFamily="34" charset="0"/>
                <a:ea typeface="Times New Roman" pitchFamily="18" charset="0"/>
                <a:cs typeface="Arial" pitchFamily="34" charset="0"/>
              </a:rPr>
              <a:t>	5</a:t>
            </a:r>
            <a:r>
              <a:rPr lang="en-US" sz="2400" baseline="30000" dirty="0" smtClean="0">
                <a:solidFill>
                  <a:schemeClr val="bg1"/>
                </a:solidFill>
                <a:latin typeface="Arial" pitchFamily="34" charset="0"/>
                <a:ea typeface="Times New Roman" pitchFamily="18" charset="0"/>
                <a:cs typeface="Arial" pitchFamily="34" charset="0"/>
              </a:rPr>
              <a:t>th</a:t>
            </a:r>
            <a:r>
              <a:rPr lang="en-US" sz="2400" dirty="0" smtClean="0">
                <a:solidFill>
                  <a:schemeClr val="bg1"/>
                </a:solidFill>
                <a:latin typeface="Arial" pitchFamily="34" charset="0"/>
                <a:ea typeface="Times New Roman" pitchFamily="18" charset="0"/>
                <a:cs typeface="Arial" pitchFamily="34" charset="0"/>
              </a:rPr>
              <a:t> June - World Environment Day </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pPr>
            <a:r>
              <a:rPr lang="en-US" sz="2400" dirty="0" smtClean="0">
                <a:solidFill>
                  <a:schemeClr val="bg1"/>
                </a:solidFill>
                <a:latin typeface="Arial" pitchFamily="34" charset="0"/>
                <a:ea typeface="Times New Roman" pitchFamily="18" charset="0"/>
                <a:cs typeface="Arial" pitchFamily="34" charset="0"/>
              </a:rPr>
              <a:t>	21</a:t>
            </a:r>
            <a:r>
              <a:rPr lang="en-US" sz="2400" baseline="30000" dirty="0" smtClean="0">
                <a:solidFill>
                  <a:schemeClr val="bg1"/>
                </a:solidFill>
                <a:latin typeface="Arial" pitchFamily="34" charset="0"/>
                <a:ea typeface="Times New Roman" pitchFamily="18" charset="0"/>
                <a:cs typeface="Arial" pitchFamily="34" charset="0"/>
              </a:rPr>
              <a:t>st</a:t>
            </a:r>
            <a:r>
              <a:rPr lang="en-US" sz="2400" dirty="0" smtClean="0">
                <a:solidFill>
                  <a:schemeClr val="bg1"/>
                </a:solidFill>
                <a:latin typeface="Arial" pitchFamily="34" charset="0"/>
                <a:ea typeface="Times New Roman" pitchFamily="18" charset="0"/>
                <a:cs typeface="Arial" pitchFamily="34" charset="0"/>
              </a:rPr>
              <a:t> April - National Yellow Bat Day </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pPr>
            <a:r>
              <a:rPr lang="en-US" sz="2400" dirty="0" smtClean="0">
                <a:solidFill>
                  <a:schemeClr val="bg1"/>
                </a:solidFill>
                <a:latin typeface="Arial" pitchFamily="34" charset="0"/>
                <a:ea typeface="Times New Roman" pitchFamily="18" charset="0"/>
                <a:cs typeface="Arial" pitchFamily="34" charset="0"/>
              </a:rPr>
              <a:t>	22</a:t>
            </a:r>
            <a:r>
              <a:rPr lang="en-US" sz="2400" baseline="30000" dirty="0" smtClean="0">
                <a:solidFill>
                  <a:schemeClr val="bg1"/>
                </a:solidFill>
                <a:latin typeface="Arial" pitchFamily="34" charset="0"/>
                <a:ea typeface="Times New Roman" pitchFamily="18" charset="0"/>
                <a:cs typeface="Arial" pitchFamily="34" charset="0"/>
              </a:rPr>
              <a:t>nd</a:t>
            </a:r>
            <a:r>
              <a:rPr lang="en-US" sz="2400" dirty="0" smtClean="0">
                <a:solidFill>
                  <a:schemeClr val="bg1"/>
                </a:solidFill>
                <a:latin typeface="Arial" pitchFamily="34" charset="0"/>
                <a:ea typeface="Times New Roman" pitchFamily="18" charset="0"/>
                <a:cs typeface="Arial" pitchFamily="34" charset="0"/>
              </a:rPr>
              <a:t> April - National Earth Day</a:t>
            </a:r>
            <a:endParaRPr lang="en-US" sz="2400" dirty="0" smtClean="0">
              <a:solidFill>
                <a:schemeClr val="bg1"/>
              </a:solidFill>
              <a:latin typeface="Arial" pitchFamily="34" charset="0"/>
              <a:cs typeface="Arial" pitchFamily="34" charset="0"/>
            </a:endParaRPr>
          </a:p>
          <a:p>
            <a:pPr lvl="0" eaLnBrk="0" fontAlgn="base" hangingPunct="0">
              <a:spcBef>
                <a:spcPct val="0"/>
              </a:spcBef>
              <a:spcAft>
                <a:spcPct val="0"/>
              </a:spcAft>
            </a:pPr>
            <a:r>
              <a:rPr lang="en-US" sz="2400" dirty="0" smtClean="0">
                <a:solidFill>
                  <a:schemeClr val="bg1"/>
                </a:solidFill>
                <a:latin typeface="Arial" pitchFamily="34" charset="0"/>
                <a:ea typeface="Times New Roman" pitchFamily="18" charset="0"/>
                <a:cs typeface="Arial" pitchFamily="34" charset="0"/>
              </a:rPr>
              <a:t>	5</a:t>
            </a:r>
            <a:r>
              <a:rPr lang="en-US" sz="2400" baseline="30000" dirty="0" smtClean="0">
                <a:solidFill>
                  <a:schemeClr val="bg1"/>
                </a:solidFill>
                <a:latin typeface="Arial" pitchFamily="34" charset="0"/>
                <a:ea typeface="Times New Roman" pitchFamily="18" charset="0"/>
                <a:cs typeface="Arial" pitchFamily="34" charset="0"/>
              </a:rPr>
              <a:t>th</a:t>
            </a:r>
            <a:r>
              <a:rPr lang="en-US" sz="2400" dirty="0" smtClean="0">
                <a:solidFill>
                  <a:schemeClr val="bg1"/>
                </a:solidFill>
                <a:latin typeface="Arial" pitchFamily="34" charset="0"/>
                <a:ea typeface="Times New Roman" pitchFamily="18" charset="0"/>
                <a:cs typeface="Arial" pitchFamily="34" charset="0"/>
              </a:rPr>
              <a:t> December - World Soil Day </a:t>
            </a:r>
            <a:endParaRPr lang="en-US" sz="2400" dirty="0" smtClean="0">
              <a:solidFill>
                <a:schemeClr val="bg1"/>
              </a:solidFill>
              <a:latin typeface="Arial" pitchFamily="34" charset="0"/>
              <a:cs typeface="Arial" pitchFamily="34" charset="0"/>
            </a:endParaRPr>
          </a:p>
        </p:txBody>
      </p:sp>
      <p:sp>
        <p:nvSpPr>
          <p:cNvPr id="5" name="Date Placeholder 4"/>
          <p:cNvSpPr>
            <a:spLocks noGrp="1"/>
          </p:cNvSpPr>
          <p:nvPr>
            <p:ph type="dt" sz="half" idx="10"/>
          </p:nvPr>
        </p:nvSpPr>
        <p:spPr/>
        <p:txBody>
          <a:bodyPr/>
          <a:lstStyle/>
          <a:p>
            <a:fld id="{B35FC8EE-F6B4-4781-A7D8-99ABD10118E2}" type="datetime1">
              <a:rPr lang="en-US" smtClean="0"/>
              <a:pPr/>
              <a:t>6/6/2019</a:t>
            </a:fld>
            <a:endParaRPr lang="en-US"/>
          </a:p>
        </p:txBody>
      </p:sp>
      <p:sp>
        <p:nvSpPr>
          <p:cNvPr id="6" name="Slide Number Placeholder 5"/>
          <p:cNvSpPr>
            <a:spLocks noGrp="1"/>
          </p:cNvSpPr>
          <p:nvPr>
            <p:ph type="sldNum" sz="quarter" idx="12"/>
          </p:nvPr>
        </p:nvSpPr>
        <p:spPr/>
        <p:txBody>
          <a:bodyPr/>
          <a:lstStyle/>
          <a:p>
            <a:fld id="{4AA0FF27-BF6F-4BCA-9560-0B8A4A80F83D}" type="slidenum">
              <a:rPr lang="en-US" smtClean="0"/>
              <a:pPr/>
              <a:t>19</a:t>
            </a:fld>
            <a:endParaRPr lang="en-US"/>
          </a:p>
        </p:txBody>
      </p:sp>
      <p:sp>
        <p:nvSpPr>
          <p:cNvPr id="7" name="Footer Placeholder 6"/>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2" name="Rectangle 1"/>
          <p:cNvSpPr/>
          <p:nvPr/>
        </p:nvSpPr>
        <p:spPr>
          <a:xfrm>
            <a:off x="2590800" y="228600"/>
            <a:ext cx="4016036" cy="584775"/>
          </a:xfrm>
          <a:prstGeom prst="rect">
            <a:avLst/>
          </a:prstGeom>
        </p:spPr>
        <p:txBody>
          <a:bodyPr wrap="none">
            <a:spAutoFit/>
          </a:bodyPr>
          <a:lstStyle/>
          <a:p>
            <a:pPr algn="ctr"/>
            <a:r>
              <a:rPr lang="en-US" sz="3200" b="1" dirty="0" smtClean="0">
                <a:solidFill>
                  <a:schemeClr val="bg1"/>
                </a:solidFill>
              </a:rPr>
              <a:t>11. OZONE DEPLETION</a:t>
            </a:r>
            <a:endParaRPr lang="en-US" sz="3200" dirty="0">
              <a:solidFill>
                <a:schemeClr val="bg1"/>
              </a:solidFill>
            </a:endParaRPr>
          </a:p>
        </p:txBody>
      </p:sp>
      <p:sp>
        <p:nvSpPr>
          <p:cNvPr id="4" name="Rectangle 3"/>
          <p:cNvSpPr/>
          <p:nvPr/>
        </p:nvSpPr>
        <p:spPr>
          <a:xfrm>
            <a:off x="228600" y="762000"/>
            <a:ext cx="8610600" cy="6186309"/>
          </a:xfrm>
          <a:prstGeom prst="rect">
            <a:avLst/>
          </a:prstGeom>
        </p:spPr>
        <p:txBody>
          <a:bodyPr wrap="square">
            <a:spAutoFit/>
          </a:bodyPr>
          <a:lstStyle/>
          <a:p>
            <a:r>
              <a:rPr lang="en-US" sz="2400" b="1" dirty="0" smtClean="0">
                <a:solidFill>
                  <a:schemeClr val="bg1"/>
                </a:solidFill>
                <a:latin typeface="Arial" pitchFamily="34" charset="0"/>
                <a:cs typeface="Arial" pitchFamily="34" charset="0"/>
              </a:rPr>
              <a:t>At about 15 and 30 kilometers from the ground level, the earth’s atmosphere has a thin layer of ozone, which absorbs ultraviolet sunlight. Ozone is found in the layer of the atmosphere called the </a:t>
            </a:r>
            <a:r>
              <a:rPr lang="en-US" sz="2400" b="1" dirty="0" smtClean="0">
                <a:solidFill>
                  <a:srgbClr val="FFC000"/>
                </a:solidFill>
                <a:latin typeface="Arial" pitchFamily="34" charset="0"/>
                <a:cs typeface="Arial" pitchFamily="34" charset="0"/>
              </a:rPr>
              <a:t>Stratosphere</a:t>
            </a:r>
            <a:r>
              <a:rPr lang="en-US" sz="2400" b="1" dirty="0" smtClean="0">
                <a:solidFill>
                  <a:schemeClr val="bg1"/>
                </a:solidFill>
                <a:latin typeface="Arial" pitchFamily="34" charset="0"/>
                <a:cs typeface="Arial" pitchFamily="34" charset="0"/>
              </a:rPr>
              <a:t>. It acts as a protective covering that absorbs ultraviolet (UV) radiation from the sun. </a:t>
            </a:r>
          </a:p>
          <a:p>
            <a:endParaRPr lang="en-US" sz="1200" b="1" dirty="0" smtClean="0">
              <a:solidFill>
                <a:schemeClr val="bg1"/>
              </a:solidFill>
              <a:latin typeface="Arial" pitchFamily="34" charset="0"/>
              <a:cs typeface="Arial" pitchFamily="34" charset="0"/>
            </a:endParaRPr>
          </a:p>
          <a:p>
            <a:pPr lvl="0"/>
            <a:r>
              <a:rPr lang="en-US" sz="2400" b="1" dirty="0" smtClean="0">
                <a:solidFill>
                  <a:srgbClr val="FFC000"/>
                </a:solidFill>
                <a:latin typeface="Arial" pitchFamily="34" charset="0"/>
                <a:ea typeface="Times New Roman" pitchFamily="18" charset="0"/>
                <a:cs typeface="Arial" pitchFamily="34" charset="0"/>
              </a:rPr>
              <a:t>Causes and effects of ozone layer depletion</a:t>
            </a:r>
          </a:p>
          <a:p>
            <a:pPr lvl="0"/>
            <a:r>
              <a:rPr lang="en-US" sz="2400" b="1" dirty="0" smtClean="0">
                <a:solidFill>
                  <a:srgbClr val="FFC000"/>
                </a:solidFill>
                <a:latin typeface="Arial" pitchFamily="34" charset="0"/>
                <a:cs typeface="Arial" pitchFamily="34" charset="0"/>
              </a:rPr>
              <a:t>Causes:</a:t>
            </a:r>
            <a:r>
              <a:rPr lang="en-US" sz="2400" b="1" dirty="0" smtClean="0">
                <a:solidFill>
                  <a:schemeClr val="bg1"/>
                </a:solidFill>
                <a:latin typeface="Arial" pitchFamily="34" charset="0"/>
                <a:cs typeface="Arial" pitchFamily="34" charset="0"/>
              </a:rPr>
              <a:t> Excessive release of man-made compounds such as chlorofluorocarbons (CFCs), Methyl chloroform, Carbon tetrachloride, </a:t>
            </a:r>
            <a:r>
              <a:rPr lang="en-US" sz="2400" b="1" dirty="0" err="1" smtClean="0">
                <a:solidFill>
                  <a:schemeClr val="bg1"/>
                </a:solidFill>
                <a:latin typeface="Arial" pitchFamily="34" charset="0"/>
                <a:cs typeface="Arial" pitchFamily="34" charset="0"/>
              </a:rPr>
              <a:t>hydrochlorofluorocarbons</a:t>
            </a:r>
            <a:r>
              <a:rPr lang="en-US" sz="2400" b="1" dirty="0" smtClean="0">
                <a:solidFill>
                  <a:schemeClr val="bg1"/>
                </a:solidFill>
                <a:latin typeface="Arial" pitchFamily="34" charset="0"/>
                <a:cs typeface="Arial" pitchFamily="34" charset="0"/>
              </a:rPr>
              <a:t>, hydro </a:t>
            </a:r>
            <a:r>
              <a:rPr lang="en-US" sz="2400" b="1" dirty="0" err="1" smtClean="0">
                <a:solidFill>
                  <a:schemeClr val="bg1"/>
                </a:solidFill>
                <a:latin typeface="Arial" pitchFamily="34" charset="0"/>
                <a:cs typeface="Arial" pitchFamily="34" charset="0"/>
              </a:rPr>
              <a:t>bromo</a:t>
            </a:r>
            <a:r>
              <a:rPr lang="en-US" sz="2400" b="1" dirty="0" smtClean="0">
                <a:solidFill>
                  <a:schemeClr val="bg1"/>
                </a:solidFill>
                <a:latin typeface="Arial" pitchFamily="34" charset="0"/>
                <a:cs typeface="Arial" pitchFamily="34" charset="0"/>
              </a:rPr>
              <a:t> </a:t>
            </a:r>
            <a:r>
              <a:rPr lang="en-US" sz="2400" b="1" dirty="0" err="1" smtClean="0">
                <a:solidFill>
                  <a:schemeClr val="bg1"/>
                </a:solidFill>
                <a:latin typeface="Arial" pitchFamily="34" charset="0"/>
                <a:cs typeface="Arial" pitchFamily="34" charset="0"/>
              </a:rPr>
              <a:t>fluoro</a:t>
            </a:r>
            <a:r>
              <a:rPr lang="en-US" sz="2400" b="1" dirty="0" smtClean="0">
                <a:solidFill>
                  <a:schemeClr val="bg1"/>
                </a:solidFill>
                <a:latin typeface="Arial" pitchFamily="34" charset="0"/>
                <a:cs typeface="Arial" pitchFamily="34" charset="0"/>
              </a:rPr>
              <a:t> carbons and methyl bromide.</a:t>
            </a:r>
          </a:p>
          <a:p>
            <a:pPr lvl="0"/>
            <a:r>
              <a:rPr lang="en-US" sz="1400" b="1" dirty="0" smtClean="0">
                <a:solidFill>
                  <a:schemeClr val="bg1"/>
                </a:solidFill>
                <a:latin typeface="Arial" pitchFamily="34" charset="0"/>
                <a:cs typeface="Arial" pitchFamily="34" charset="0"/>
              </a:rPr>
              <a:t> </a:t>
            </a:r>
          </a:p>
          <a:p>
            <a:pPr lvl="0"/>
            <a:r>
              <a:rPr lang="en-US" sz="2400" b="1" dirty="0" smtClean="0">
                <a:solidFill>
                  <a:srgbClr val="FFC000"/>
                </a:solidFill>
                <a:latin typeface="Arial" pitchFamily="34" charset="0"/>
                <a:ea typeface="Times New Roman" pitchFamily="18" charset="0"/>
                <a:cs typeface="Arial" pitchFamily="34" charset="0"/>
              </a:rPr>
              <a:t>Effects: </a:t>
            </a:r>
            <a:r>
              <a:rPr lang="en-US" sz="2400" b="1" dirty="0" smtClean="0">
                <a:solidFill>
                  <a:schemeClr val="bg1"/>
                </a:solidFill>
                <a:latin typeface="Arial" pitchFamily="34" charset="0"/>
                <a:cs typeface="Arial" pitchFamily="34" charset="0"/>
              </a:rPr>
              <a:t>Skin aging and wrinkling of skin; suppression of the immune system, skin cancer, eye damage, DNA damage…. </a:t>
            </a:r>
          </a:p>
          <a:p>
            <a:endParaRPr lang="en-US" sz="2400" b="1" dirty="0">
              <a:solidFill>
                <a:schemeClr val="bg1"/>
              </a:solidFill>
              <a:latin typeface="Arial" pitchFamily="34" charset="0"/>
              <a:cs typeface="Arial" pitchFamily="34" charset="0"/>
            </a:endParaRPr>
          </a:p>
        </p:txBody>
      </p:sp>
      <p:sp>
        <p:nvSpPr>
          <p:cNvPr id="5" name="Date Placeholder 4"/>
          <p:cNvSpPr>
            <a:spLocks noGrp="1"/>
          </p:cNvSpPr>
          <p:nvPr>
            <p:ph type="dt" sz="half" idx="10"/>
          </p:nvPr>
        </p:nvSpPr>
        <p:spPr/>
        <p:txBody>
          <a:bodyPr/>
          <a:lstStyle/>
          <a:p>
            <a:fld id="{586A4032-0DB9-49FD-AD56-FC729EF14567}" type="datetime1">
              <a:rPr lang="en-US" smtClean="0"/>
              <a:pPr/>
              <a:t>6/6/2019</a:t>
            </a:fld>
            <a:endParaRPr lang="en-US"/>
          </a:p>
        </p:txBody>
      </p:sp>
      <p:sp>
        <p:nvSpPr>
          <p:cNvPr id="6" name="Slide Number Placeholder 5"/>
          <p:cNvSpPr>
            <a:spLocks noGrp="1"/>
          </p:cNvSpPr>
          <p:nvPr>
            <p:ph type="sldNum" sz="quarter" idx="12"/>
          </p:nvPr>
        </p:nvSpPr>
        <p:spPr/>
        <p:txBody>
          <a:bodyPr/>
          <a:lstStyle/>
          <a:p>
            <a:fld id="{4AA0FF27-BF6F-4BCA-9560-0B8A4A80F83D}" type="slidenum">
              <a:rPr lang="en-US" smtClean="0"/>
              <a:pPr/>
              <a:t>2</a:t>
            </a:fld>
            <a:endParaRPr lang="en-US"/>
          </a:p>
        </p:txBody>
      </p:sp>
      <p:sp>
        <p:nvSpPr>
          <p:cNvPr id="7" name="Footer Placeholder 6"/>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0" y="0"/>
            <a:ext cx="9144000" cy="60631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effectLst/>
                <a:latin typeface="Arial" pitchFamily="34" charset="0"/>
                <a:ea typeface="Times New Roman" pitchFamily="18" charset="0"/>
                <a:cs typeface="Arial" pitchFamily="34" charset="0"/>
              </a:rPr>
              <a:t>References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Bose, A.K. (1999). Legal Control of Water Pollution in India. Indian Institute of Management, Kolkata.</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Climate change and global warming. (2015). ENVIS centre for Himalayan Ecology,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Uttarakhand</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Barucha</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 (2004). Textbook for Environmental Studies, New Delhi: University Grants Commission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Dabady</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K &amp;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Tulk</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 (2015). Agrochemicals and their Impact on Human Health, McGill University, Canada.</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MacKenzie</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S.H. (1996). The Ecosystem, Island Press, CA (USA).</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Sekar</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 &amp;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Mathivanan</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J. (2008). Environmental Education,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Polur</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Neminatha</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Pathippagam</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Tamil Nadu State Environment Policy – 2017, Department of Environment, Government of Tamil Nadu, Chennai - 600 015.</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ate Placeholder 2"/>
          <p:cNvSpPr>
            <a:spLocks noGrp="1"/>
          </p:cNvSpPr>
          <p:nvPr>
            <p:ph type="dt" sz="half" idx="10"/>
          </p:nvPr>
        </p:nvSpPr>
        <p:spPr/>
        <p:txBody>
          <a:bodyPr/>
          <a:lstStyle/>
          <a:p>
            <a:fld id="{4425EFFC-EF03-49FC-B73A-1E633BF1D3AB}" type="datetime1">
              <a:rPr lang="en-US" smtClean="0"/>
              <a:pPr/>
              <a:t>6/6/2019</a:t>
            </a:fld>
            <a:endParaRPr lang="en-US"/>
          </a:p>
        </p:txBody>
      </p:sp>
      <p:sp>
        <p:nvSpPr>
          <p:cNvPr id="4" name="Slide Number Placeholder 3"/>
          <p:cNvSpPr>
            <a:spLocks noGrp="1"/>
          </p:cNvSpPr>
          <p:nvPr>
            <p:ph type="sldNum" sz="quarter" idx="12"/>
          </p:nvPr>
        </p:nvSpPr>
        <p:spPr/>
        <p:txBody>
          <a:bodyPr/>
          <a:lstStyle/>
          <a:p>
            <a:fld id="{4AA0FF27-BF6F-4BCA-9560-0B8A4A80F83D}"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C:\Users\admin\Desktop\EVS book1.jpg"/>
          <p:cNvPicPr>
            <a:picLocks noChangeAspect="1" noChangeArrowheads="1"/>
          </p:cNvPicPr>
          <p:nvPr/>
        </p:nvPicPr>
        <p:blipFill>
          <a:blip r:embed="rId2"/>
          <a:srcRect/>
          <a:stretch>
            <a:fillRect/>
          </a:stretch>
        </p:blipFill>
        <p:spPr bwMode="auto">
          <a:xfrm>
            <a:off x="533400" y="0"/>
            <a:ext cx="1600200" cy="2362200"/>
          </a:xfrm>
          <a:prstGeom prst="rect">
            <a:avLst/>
          </a:prstGeom>
          <a:noFill/>
        </p:spPr>
      </p:pic>
      <p:pic>
        <p:nvPicPr>
          <p:cNvPr id="52227" name="Picture 3" descr="C:\Users\admin\Desktop\EVS book2.jpg"/>
          <p:cNvPicPr>
            <a:picLocks noChangeAspect="1" noChangeArrowheads="1"/>
          </p:cNvPicPr>
          <p:nvPr/>
        </p:nvPicPr>
        <p:blipFill>
          <a:blip r:embed="rId3"/>
          <a:srcRect/>
          <a:stretch>
            <a:fillRect/>
          </a:stretch>
        </p:blipFill>
        <p:spPr bwMode="auto">
          <a:xfrm>
            <a:off x="2209800" y="0"/>
            <a:ext cx="1447800" cy="2362199"/>
          </a:xfrm>
          <a:prstGeom prst="rect">
            <a:avLst/>
          </a:prstGeom>
          <a:noFill/>
        </p:spPr>
      </p:pic>
      <p:pic>
        <p:nvPicPr>
          <p:cNvPr id="52230" name="Picture 6" descr="C:\Users\admin\Desktop\EVS book4.jpg"/>
          <p:cNvPicPr>
            <a:picLocks noChangeAspect="1" noChangeArrowheads="1"/>
          </p:cNvPicPr>
          <p:nvPr/>
        </p:nvPicPr>
        <p:blipFill>
          <a:blip r:embed="rId4"/>
          <a:srcRect/>
          <a:stretch>
            <a:fillRect/>
          </a:stretch>
        </p:blipFill>
        <p:spPr bwMode="auto">
          <a:xfrm>
            <a:off x="5562600" y="1"/>
            <a:ext cx="1676400" cy="2362200"/>
          </a:xfrm>
          <a:prstGeom prst="rect">
            <a:avLst/>
          </a:prstGeom>
          <a:noFill/>
        </p:spPr>
      </p:pic>
      <p:pic>
        <p:nvPicPr>
          <p:cNvPr id="52232" name="Picture 8" descr="C:\Users\admin\Desktop\EVS books5.jpg"/>
          <p:cNvPicPr>
            <a:picLocks noChangeAspect="1" noChangeArrowheads="1"/>
          </p:cNvPicPr>
          <p:nvPr/>
        </p:nvPicPr>
        <p:blipFill>
          <a:blip r:embed="rId5"/>
          <a:srcRect/>
          <a:stretch>
            <a:fillRect/>
          </a:stretch>
        </p:blipFill>
        <p:spPr bwMode="auto">
          <a:xfrm>
            <a:off x="7362825" y="0"/>
            <a:ext cx="1781175" cy="2362200"/>
          </a:xfrm>
          <a:prstGeom prst="rect">
            <a:avLst/>
          </a:prstGeom>
          <a:noFill/>
        </p:spPr>
      </p:pic>
      <p:pic>
        <p:nvPicPr>
          <p:cNvPr id="52233" name="Picture 9" descr="C:\Users\admin\Desktop\EVS book6.jpg"/>
          <p:cNvPicPr>
            <a:picLocks noChangeAspect="1" noChangeArrowheads="1"/>
          </p:cNvPicPr>
          <p:nvPr/>
        </p:nvPicPr>
        <p:blipFill>
          <a:blip r:embed="rId6"/>
          <a:srcRect/>
          <a:stretch>
            <a:fillRect/>
          </a:stretch>
        </p:blipFill>
        <p:spPr bwMode="auto">
          <a:xfrm>
            <a:off x="533400" y="2438400"/>
            <a:ext cx="1752600" cy="2200275"/>
          </a:xfrm>
          <a:prstGeom prst="rect">
            <a:avLst/>
          </a:prstGeom>
          <a:noFill/>
        </p:spPr>
      </p:pic>
      <p:pic>
        <p:nvPicPr>
          <p:cNvPr id="52234" name="Picture 10" descr="C:\Users\admin\Desktop\EVS book7.jpg"/>
          <p:cNvPicPr>
            <a:picLocks noChangeAspect="1" noChangeArrowheads="1"/>
          </p:cNvPicPr>
          <p:nvPr/>
        </p:nvPicPr>
        <p:blipFill>
          <a:blip r:embed="rId7"/>
          <a:srcRect/>
          <a:stretch>
            <a:fillRect/>
          </a:stretch>
        </p:blipFill>
        <p:spPr bwMode="auto">
          <a:xfrm>
            <a:off x="2438400" y="2438400"/>
            <a:ext cx="1524000" cy="2175225"/>
          </a:xfrm>
          <a:prstGeom prst="rect">
            <a:avLst/>
          </a:prstGeom>
          <a:noFill/>
        </p:spPr>
      </p:pic>
      <p:pic>
        <p:nvPicPr>
          <p:cNvPr id="52235" name="Picture 11" descr="C:\Users\admin\Desktop\EVS book8.jpg"/>
          <p:cNvPicPr>
            <a:picLocks noChangeAspect="1" noChangeArrowheads="1"/>
          </p:cNvPicPr>
          <p:nvPr/>
        </p:nvPicPr>
        <p:blipFill>
          <a:blip r:embed="rId8"/>
          <a:srcRect/>
          <a:stretch>
            <a:fillRect/>
          </a:stretch>
        </p:blipFill>
        <p:spPr bwMode="auto">
          <a:xfrm>
            <a:off x="4105275" y="2441575"/>
            <a:ext cx="1457325" cy="1974850"/>
          </a:xfrm>
          <a:prstGeom prst="rect">
            <a:avLst/>
          </a:prstGeom>
          <a:noFill/>
        </p:spPr>
      </p:pic>
      <p:pic>
        <p:nvPicPr>
          <p:cNvPr id="52236" name="Picture 12" descr="C:\Users\admin\Desktop\EVS Book9.jpg"/>
          <p:cNvPicPr>
            <a:picLocks noChangeAspect="1" noChangeArrowheads="1"/>
          </p:cNvPicPr>
          <p:nvPr/>
        </p:nvPicPr>
        <p:blipFill>
          <a:blip r:embed="rId9"/>
          <a:srcRect/>
          <a:stretch>
            <a:fillRect/>
          </a:stretch>
        </p:blipFill>
        <p:spPr bwMode="auto">
          <a:xfrm>
            <a:off x="5751840" y="2438400"/>
            <a:ext cx="1487160" cy="1981200"/>
          </a:xfrm>
          <a:prstGeom prst="rect">
            <a:avLst/>
          </a:prstGeom>
          <a:noFill/>
        </p:spPr>
      </p:pic>
      <p:pic>
        <p:nvPicPr>
          <p:cNvPr id="52237" name="Picture 13" descr="C:\Users\admin\Desktop\EVS Book10.jpg"/>
          <p:cNvPicPr>
            <a:picLocks noChangeAspect="1" noChangeArrowheads="1"/>
          </p:cNvPicPr>
          <p:nvPr/>
        </p:nvPicPr>
        <p:blipFill>
          <a:blip r:embed="rId10"/>
          <a:srcRect/>
          <a:stretch>
            <a:fillRect/>
          </a:stretch>
        </p:blipFill>
        <p:spPr bwMode="auto">
          <a:xfrm>
            <a:off x="7367290" y="2438400"/>
            <a:ext cx="1700510" cy="2057400"/>
          </a:xfrm>
          <a:prstGeom prst="rect">
            <a:avLst/>
          </a:prstGeom>
          <a:noFill/>
        </p:spPr>
      </p:pic>
      <p:pic>
        <p:nvPicPr>
          <p:cNvPr id="52239" name="Picture 15" descr="C:\Users\admin\Desktop\evs by erach barucha.jpg"/>
          <p:cNvPicPr>
            <a:picLocks noChangeAspect="1" noChangeArrowheads="1"/>
          </p:cNvPicPr>
          <p:nvPr/>
        </p:nvPicPr>
        <p:blipFill>
          <a:blip r:embed="rId11"/>
          <a:srcRect/>
          <a:stretch>
            <a:fillRect/>
          </a:stretch>
        </p:blipFill>
        <p:spPr bwMode="auto">
          <a:xfrm>
            <a:off x="533400" y="4690234"/>
            <a:ext cx="1752600" cy="2167766"/>
          </a:xfrm>
          <a:prstGeom prst="rect">
            <a:avLst/>
          </a:prstGeom>
          <a:noFill/>
        </p:spPr>
      </p:pic>
      <p:pic>
        <p:nvPicPr>
          <p:cNvPr id="52240" name="Picture 16" descr="C:\Users\admin\Desktop\EVS book14.jpg"/>
          <p:cNvPicPr>
            <a:picLocks noChangeAspect="1" noChangeArrowheads="1"/>
          </p:cNvPicPr>
          <p:nvPr/>
        </p:nvPicPr>
        <p:blipFill>
          <a:blip r:embed="rId12"/>
          <a:srcRect/>
          <a:stretch>
            <a:fillRect/>
          </a:stretch>
        </p:blipFill>
        <p:spPr bwMode="auto">
          <a:xfrm>
            <a:off x="2362200" y="4724400"/>
            <a:ext cx="1524000" cy="2059459"/>
          </a:xfrm>
          <a:prstGeom prst="rect">
            <a:avLst/>
          </a:prstGeom>
          <a:noFill/>
        </p:spPr>
      </p:pic>
      <p:pic>
        <p:nvPicPr>
          <p:cNvPr id="52241" name="Picture 17" descr="C:\Users\admin\Desktop\EVS book13.jpg"/>
          <p:cNvPicPr>
            <a:picLocks noChangeAspect="1" noChangeArrowheads="1"/>
          </p:cNvPicPr>
          <p:nvPr/>
        </p:nvPicPr>
        <p:blipFill>
          <a:blip r:embed="rId13"/>
          <a:srcRect/>
          <a:stretch>
            <a:fillRect/>
          </a:stretch>
        </p:blipFill>
        <p:spPr bwMode="auto">
          <a:xfrm>
            <a:off x="4038600" y="4626915"/>
            <a:ext cx="1676400" cy="2231085"/>
          </a:xfrm>
          <a:prstGeom prst="rect">
            <a:avLst/>
          </a:prstGeom>
          <a:noFill/>
        </p:spPr>
      </p:pic>
      <p:pic>
        <p:nvPicPr>
          <p:cNvPr id="52242" name="Picture 18" descr="C:\Users\admin\Desktop\EVS book11.jpg"/>
          <p:cNvPicPr>
            <a:picLocks noChangeAspect="1" noChangeArrowheads="1"/>
          </p:cNvPicPr>
          <p:nvPr/>
        </p:nvPicPr>
        <p:blipFill>
          <a:blip r:embed="rId14"/>
          <a:srcRect/>
          <a:stretch>
            <a:fillRect/>
          </a:stretch>
        </p:blipFill>
        <p:spPr bwMode="auto">
          <a:xfrm>
            <a:off x="5855554" y="4591050"/>
            <a:ext cx="1612046" cy="2266950"/>
          </a:xfrm>
          <a:prstGeom prst="rect">
            <a:avLst/>
          </a:prstGeom>
          <a:noFill/>
        </p:spPr>
      </p:pic>
      <p:pic>
        <p:nvPicPr>
          <p:cNvPr id="52243" name="Picture 19" descr="C:\Users\admin\Downloads\My EVS book.jpg"/>
          <p:cNvPicPr>
            <a:picLocks noChangeAspect="1" noChangeArrowheads="1"/>
          </p:cNvPicPr>
          <p:nvPr/>
        </p:nvPicPr>
        <p:blipFill>
          <a:blip r:embed="rId15" cstate="print"/>
          <a:srcRect/>
          <a:stretch>
            <a:fillRect/>
          </a:stretch>
        </p:blipFill>
        <p:spPr bwMode="auto">
          <a:xfrm>
            <a:off x="7588103" y="4648200"/>
            <a:ext cx="1555897" cy="2209800"/>
          </a:xfrm>
          <a:prstGeom prst="rect">
            <a:avLst/>
          </a:prstGeom>
          <a:noFill/>
        </p:spPr>
      </p:pic>
      <p:pic>
        <p:nvPicPr>
          <p:cNvPr id="52244" name="Picture 20" descr="C:\Users\admin\Desktop\earthwormbook.jpg"/>
          <p:cNvPicPr>
            <a:picLocks noChangeAspect="1" noChangeArrowheads="1"/>
          </p:cNvPicPr>
          <p:nvPr/>
        </p:nvPicPr>
        <p:blipFill>
          <a:blip r:embed="rId16"/>
          <a:srcRect/>
          <a:stretch>
            <a:fillRect/>
          </a:stretch>
        </p:blipFill>
        <p:spPr bwMode="auto">
          <a:xfrm>
            <a:off x="3743325" y="0"/>
            <a:ext cx="1666875" cy="2286000"/>
          </a:xfrm>
          <a:prstGeom prst="rect">
            <a:avLst/>
          </a:prstGeom>
          <a:noFill/>
        </p:spPr>
      </p:pic>
      <p:sp>
        <p:nvSpPr>
          <p:cNvPr id="17" name="Title 1"/>
          <p:cNvSpPr txBox="1">
            <a:spLocks/>
          </p:cNvSpPr>
          <p:nvPr/>
        </p:nvSpPr>
        <p:spPr>
          <a:xfrm rot="16200000">
            <a:off x="-3200400" y="3048001"/>
            <a:ext cx="6858001" cy="762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FF0000"/>
                </a:solidFill>
                <a:effectLst/>
                <a:uLnTx/>
                <a:uFillTx/>
                <a:latin typeface="Aharoni" pitchFamily="2" charset="-79"/>
                <a:ea typeface="+mj-ea"/>
                <a:cs typeface="Aharoni" pitchFamily="2" charset="-79"/>
              </a:rPr>
              <a:t>Books</a:t>
            </a:r>
            <a:r>
              <a:rPr kumimoji="0" lang="en-US" sz="4400" b="1" i="0" u="none" strike="noStrike" kern="1200" cap="none" spc="0" normalizeH="0" noProof="0" dirty="0" smtClean="0">
                <a:ln>
                  <a:noFill/>
                </a:ln>
                <a:solidFill>
                  <a:srgbClr val="FF0000"/>
                </a:solidFill>
                <a:effectLst/>
                <a:uLnTx/>
                <a:uFillTx/>
                <a:latin typeface="Aharoni" pitchFamily="2" charset="-79"/>
                <a:ea typeface="+mj-ea"/>
                <a:cs typeface="Aharoni" pitchFamily="2" charset="-79"/>
              </a:rPr>
              <a:t> for Your </a:t>
            </a:r>
            <a:r>
              <a:rPr lang="en-US" sz="4400" b="1" dirty="0" smtClean="0">
                <a:solidFill>
                  <a:srgbClr val="FF0000"/>
                </a:solidFill>
                <a:latin typeface="Aharoni" pitchFamily="2" charset="-79"/>
                <a:ea typeface="+mj-ea"/>
                <a:cs typeface="Aharoni" pitchFamily="2" charset="-79"/>
              </a:rPr>
              <a:t>Library</a:t>
            </a:r>
            <a:endParaRPr kumimoji="0" lang="en-US" sz="4400" b="1" i="0" u="none" strike="noStrike" kern="1200" cap="none" spc="0" normalizeH="0" baseline="0" noProof="0" dirty="0">
              <a:ln>
                <a:noFill/>
              </a:ln>
              <a:solidFill>
                <a:srgbClr val="FF0000"/>
              </a:solidFill>
              <a:effectLst/>
              <a:uLnTx/>
              <a:uFillTx/>
              <a:latin typeface="Aharoni" pitchFamily="2" charset="-79"/>
              <a:ea typeface="+mj-ea"/>
              <a:cs typeface="Aharoni" pitchFamily="2" charset="-79"/>
            </a:endParaRPr>
          </a:p>
        </p:txBody>
      </p:sp>
      <p:sp>
        <p:nvSpPr>
          <p:cNvPr id="18" name="Date Placeholder 17"/>
          <p:cNvSpPr>
            <a:spLocks noGrp="1"/>
          </p:cNvSpPr>
          <p:nvPr>
            <p:ph type="dt" sz="half" idx="10"/>
          </p:nvPr>
        </p:nvSpPr>
        <p:spPr/>
        <p:txBody>
          <a:bodyPr/>
          <a:lstStyle/>
          <a:p>
            <a:fld id="{AF3D14FC-8AFF-4664-863D-D2BF8B97A882}" type="datetime1">
              <a:rPr lang="en-US" smtClean="0"/>
              <a:pPr/>
              <a:t>6/6/2019</a:t>
            </a:fld>
            <a:endParaRPr lang="en-US"/>
          </a:p>
        </p:txBody>
      </p:sp>
      <p:sp>
        <p:nvSpPr>
          <p:cNvPr id="19" name="Slide Number Placeholder 18"/>
          <p:cNvSpPr>
            <a:spLocks noGrp="1"/>
          </p:cNvSpPr>
          <p:nvPr>
            <p:ph type="sldNum" sz="quarter" idx="12"/>
          </p:nvPr>
        </p:nvSpPr>
        <p:spPr/>
        <p:txBody>
          <a:bodyPr/>
          <a:lstStyle/>
          <a:p>
            <a:fld id="{4AA0FF27-BF6F-4BCA-9560-0B8A4A80F83D}" type="slidenum">
              <a:rPr lang="en-US" smtClean="0"/>
              <a:pPr/>
              <a:t>21</a:t>
            </a:fld>
            <a:endParaRPr lang="en-US"/>
          </a:p>
        </p:txBody>
      </p:sp>
      <p:sp>
        <p:nvSpPr>
          <p:cNvPr id="20" name="Footer Placeholder 19"/>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env.day.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Rectangle 2"/>
          <p:cNvSpPr/>
          <p:nvPr/>
        </p:nvSpPr>
        <p:spPr>
          <a:xfrm>
            <a:off x="6553200" y="5842337"/>
            <a:ext cx="2590800" cy="1015663"/>
          </a:xfrm>
          <a:prstGeom prst="rect">
            <a:avLst/>
          </a:prstGeom>
        </p:spPr>
        <p:txBody>
          <a:bodyPr wrap="square">
            <a:spAutoFit/>
          </a:bodyPr>
          <a:lstStyle/>
          <a:p>
            <a:pPr algn="ctr"/>
            <a:r>
              <a:rPr lang="en-US" sz="2000" b="1" dirty="0" smtClean="0">
                <a:latin typeface="Arial" pitchFamily="34" charset="0"/>
                <a:cs typeface="Arial" pitchFamily="34" charset="0"/>
              </a:rPr>
              <a:t>This Presentation finalized on this day</a:t>
            </a:r>
          </a:p>
        </p:txBody>
      </p:sp>
      <p:sp>
        <p:nvSpPr>
          <p:cNvPr id="4" name="Date Placeholder 3"/>
          <p:cNvSpPr>
            <a:spLocks noGrp="1"/>
          </p:cNvSpPr>
          <p:nvPr>
            <p:ph type="dt" sz="half" idx="10"/>
          </p:nvPr>
        </p:nvSpPr>
        <p:spPr/>
        <p:txBody>
          <a:bodyPr/>
          <a:lstStyle/>
          <a:p>
            <a:fld id="{CB8ACA91-CF7D-4E71-BC2D-D28E806F561B}" type="datetime1">
              <a:rPr lang="en-US" smtClean="0"/>
              <a:pPr/>
              <a:t>6/6/2019</a:t>
            </a:fld>
            <a:endParaRPr lang="en-US"/>
          </a:p>
        </p:txBody>
      </p:sp>
      <p:sp>
        <p:nvSpPr>
          <p:cNvPr id="5" name="Slide Number Placeholder 4"/>
          <p:cNvSpPr>
            <a:spLocks noGrp="1"/>
          </p:cNvSpPr>
          <p:nvPr>
            <p:ph type="sldNum" sz="quarter" idx="12"/>
          </p:nvPr>
        </p:nvSpPr>
        <p:spPr/>
        <p:txBody>
          <a:bodyPr/>
          <a:lstStyle/>
          <a:p>
            <a:fld id="{4AA0FF27-BF6F-4BCA-9560-0B8A4A80F83D}" type="slidenum">
              <a:rPr lang="en-US" smtClean="0"/>
              <a:pPr/>
              <a:t>22</a:t>
            </a:fld>
            <a:endParaRPr lang="en-US"/>
          </a:p>
        </p:txBody>
      </p:sp>
      <p:sp>
        <p:nvSpPr>
          <p:cNvPr id="6" name="Footer Placeholder 5"/>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3" name="Title 1"/>
          <p:cNvSpPr txBox="1">
            <a:spLocks/>
          </p:cNvSpPr>
          <p:nvPr/>
        </p:nvSpPr>
        <p:spPr>
          <a:xfrm>
            <a:off x="6096000" y="5105400"/>
            <a:ext cx="3048000" cy="9906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Thank you</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1" dirty="0" smtClean="0">
                <a:solidFill>
                  <a:schemeClr val="bg1"/>
                </a:solidFill>
                <a:latin typeface="+mj-lt"/>
                <a:ea typeface="+mj-ea"/>
                <a:cs typeface="+mj-cs"/>
              </a:rPr>
              <a:t>14417</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pic>
        <p:nvPicPr>
          <p:cNvPr id="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Title 1"/>
          <p:cNvSpPr txBox="1">
            <a:spLocks/>
          </p:cNvSpPr>
          <p:nvPr/>
        </p:nvSpPr>
        <p:spPr>
          <a:xfrm>
            <a:off x="6400799" y="4343400"/>
            <a:ext cx="2743201" cy="762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FF0000"/>
                </a:solidFill>
                <a:effectLst/>
                <a:uLnTx/>
                <a:uFillTx/>
                <a:latin typeface="Aharoni" pitchFamily="2" charset="-79"/>
                <a:ea typeface="+mj-ea"/>
                <a:cs typeface="Aharoni" pitchFamily="2" charset="-79"/>
              </a:rPr>
              <a:t>Thank you</a:t>
            </a:r>
            <a:endParaRPr kumimoji="0" lang="en-US" sz="4400" b="1" i="0" u="none" strike="noStrike" kern="1200" cap="none" spc="0" normalizeH="0" baseline="0" noProof="0" dirty="0">
              <a:ln>
                <a:noFill/>
              </a:ln>
              <a:solidFill>
                <a:srgbClr val="FF0000"/>
              </a:solidFill>
              <a:effectLst/>
              <a:uLnTx/>
              <a:uFillTx/>
              <a:latin typeface="Aharoni" pitchFamily="2" charset="-79"/>
              <a:ea typeface="+mj-ea"/>
              <a:cs typeface="Aharoni" pitchFamily="2" charset="-79"/>
            </a:endParaRPr>
          </a:p>
        </p:txBody>
      </p:sp>
      <p:sp>
        <p:nvSpPr>
          <p:cNvPr id="6" name="Date Placeholder 5"/>
          <p:cNvSpPr>
            <a:spLocks noGrp="1"/>
          </p:cNvSpPr>
          <p:nvPr>
            <p:ph type="dt" sz="half" idx="10"/>
          </p:nvPr>
        </p:nvSpPr>
        <p:spPr/>
        <p:txBody>
          <a:bodyPr/>
          <a:lstStyle/>
          <a:p>
            <a:fld id="{1B4A8987-C4D4-4371-B3F2-B7B20C2B8FF6}" type="datetime1">
              <a:rPr lang="en-US" smtClean="0"/>
              <a:pPr/>
              <a:t>6/6/2019</a:t>
            </a:fld>
            <a:endParaRPr lang="en-US"/>
          </a:p>
        </p:txBody>
      </p:sp>
      <p:sp>
        <p:nvSpPr>
          <p:cNvPr id="7" name="Slide Number Placeholder 6"/>
          <p:cNvSpPr>
            <a:spLocks noGrp="1"/>
          </p:cNvSpPr>
          <p:nvPr>
            <p:ph type="sldNum" sz="quarter" idx="12"/>
          </p:nvPr>
        </p:nvSpPr>
        <p:spPr/>
        <p:txBody>
          <a:bodyPr/>
          <a:lstStyle/>
          <a:p>
            <a:fld id="{4AA0FF27-BF6F-4BCA-9560-0B8A4A80F83D}" type="slidenum">
              <a:rPr lang="en-US" smtClean="0"/>
              <a:pPr/>
              <a:t>23</a:t>
            </a:fld>
            <a:endParaRPr lang="en-US"/>
          </a:p>
        </p:txBody>
      </p:sp>
      <p:sp>
        <p:nvSpPr>
          <p:cNvPr id="8" name="Footer Placeholder 7"/>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pic>
        <p:nvPicPr>
          <p:cNvPr id="30722" name="Picture 1" descr="Image result for ozone layer depletion"/>
          <p:cNvPicPr>
            <a:picLocks noChangeAspect="1" noChangeArrowheads="1"/>
          </p:cNvPicPr>
          <p:nvPr/>
        </p:nvPicPr>
        <p:blipFill>
          <a:blip r:embed="rId3"/>
          <a:srcRect/>
          <a:stretch>
            <a:fillRect/>
          </a:stretch>
        </p:blipFill>
        <p:spPr bwMode="auto">
          <a:xfrm>
            <a:off x="6248400" y="76200"/>
            <a:ext cx="2667000" cy="3886200"/>
          </a:xfrm>
          <a:prstGeom prst="rect">
            <a:avLst/>
          </a:prstGeom>
          <a:noFill/>
          <a:ln w="9525">
            <a:noFill/>
            <a:miter lim="800000"/>
            <a:headEnd/>
            <a:tailEnd/>
          </a:ln>
        </p:spPr>
      </p:pic>
      <p:sp>
        <p:nvSpPr>
          <p:cNvPr id="30723" name="Rectangle 3"/>
          <p:cNvSpPr>
            <a:spLocks noChangeArrowheads="1"/>
          </p:cNvSpPr>
          <p:nvPr/>
        </p:nvSpPr>
        <p:spPr bwMode="auto">
          <a:xfrm>
            <a:off x="0" y="76200"/>
            <a:ext cx="61722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u="none" strike="noStrike" cap="none" normalizeH="0" baseline="0" dirty="0" smtClean="0">
                <a:ln>
                  <a:noFill/>
                </a:ln>
                <a:solidFill>
                  <a:srgbClr val="FFC000"/>
                </a:solidFill>
                <a:effectLst/>
                <a:latin typeface="Arial" pitchFamily="34" charset="0"/>
                <a:ea typeface="Times New Roman" pitchFamily="18" charset="0"/>
                <a:cs typeface="Arial" pitchFamily="34" charset="0"/>
              </a:rPr>
              <a:t>Control:</a:t>
            </a:r>
            <a:r>
              <a:rPr kumimoji="0" lang="en-US" sz="2400" b="0" u="none" strike="noStrike" cap="none" normalizeH="0" baseline="0" dirty="0" smtClean="0">
                <a:ln>
                  <a:noFill/>
                </a:ln>
                <a:solidFill>
                  <a:srgbClr val="FFC000"/>
                </a:solidFill>
                <a:effectLst/>
                <a:latin typeface="Arial" pitchFamily="34" charset="0"/>
                <a:ea typeface="Times New Roman" pitchFamily="18" charset="0"/>
                <a:cs typeface="Arial" pitchFamily="34" charset="0"/>
              </a:rPr>
              <a:t> </a:t>
            </a:r>
            <a:r>
              <a:rPr kumimoji="0" lang="en-US" sz="2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Ozone layer depletion can be controlled by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(1) Phase down or ban the use of CFCs (CFC free refrigerants)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(2) Minimizing the use of chemicals such as </a:t>
            </a:r>
            <a:r>
              <a:rPr kumimoji="0" lang="en-US" sz="2400" b="1"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halons</a:t>
            </a:r>
            <a:r>
              <a:rPr kumimoji="0" lang="en-US" sz="2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and halocarbons.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(3) Creating awareness about ozone depleting agents</a:t>
            </a:r>
            <a:endParaRPr kumimoji="0" lang="en-US" sz="3600" b="1" i="0" u="none" strike="noStrike" cap="none" normalizeH="0" baseline="0" dirty="0" smtClean="0">
              <a:ln>
                <a:noFill/>
              </a:ln>
              <a:solidFill>
                <a:schemeClr val="bg1"/>
              </a:solidFill>
              <a:effectLst/>
              <a:latin typeface="Arial" pitchFamily="34" charset="0"/>
              <a:cs typeface="Arial" pitchFamily="34" charset="0"/>
            </a:endParaRPr>
          </a:p>
        </p:txBody>
      </p:sp>
      <p:sp>
        <p:nvSpPr>
          <p:cNvPr id="30724" name="Text Box 23"/>
          <p:cNvSpPr txBox="1">
            <a:spLocks noChangeArrowheads="1"/>
          </p:cNvSpPr>
          <p:nvPr/>
        </p:nvSpPr>
        <p:spPr bwMode="auto">
          <a:xfrm>
            <a:off x="0" y="4114800"/>
            <a:ext cx="8915400" cy="1600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Bookman-Light" charset="0"/>
                <a:cs typeface="Arial" pitchFamily="34" charset="0"/>
              </a:rPr>
              <a:t>Do </a:t>
            </a:r>
            <a:r>
              <a:rPr lang="en-US" sz="1600" b="1" dirty="0" smtClean="0">
                <a:latin typeface="Bookman-Light" charset="0"/>
                <a:cs typeface="Arial" pitchFamily="34" charset="0"/>
              </a:rPr>
              <a:t>y</a:t>
            </a:r>
            <a:r>
              <a:rPr kumimoji="0" lang="en-US" sz="1600" b="1" i="0" u="none" strike="noStrike" cap="none" normalizeH="0" baseline="0" dirty="0" smtClean="0">
                <a:ln>
                  <a:noFill/>
                </a:ln>
                <a:solidFill>
                  <a:schemeClr val="tx1"/>
                </a:solidFill>
                <a:effectLst/>
                <a:latin typeface="Bookman-Light" charset="0"/>
                <a:cs typeface="Arial" pitchFamily="34" charset="0"/>
              </a:rPr>
              <a:t>ou know?</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Bookman-Light" charset="0"/>
                <a:cs typeface="Arial" pitchFamily="34" charset="0"/>
              </a:rPr>
              <a:t>Ozone hole (in purple Colour), is the area above Antarctica, where the ozone layer is the thinnest.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Bookman-Light" charset="0"/>
                <a:cs typeface="Arial" pitchFamily="34" charset="0"/>
              </a:rPr>
              <a:t>Ozone thickness is given in </a:t>
            </a:r>
            <a:r>
              <a:rPr kumimoji="0" lang="en-US" sz="1600" b="0" i="0" u="sng" strike="noStrike" cap="none" normalizeH="0" baseline="0" dirty="0" smtClean="0">
                <a:ln>
                  <a:noFill/>
                </a:ln>
                <a:solidFill>
                  <a:schemeClr val="tx1"/>
                </a:solidFill>
                <a:effectLst/>
                <a:latin typeface="Bookman-Light" charset="0"/>
                <a:cs typeface="Arial" pitchFamily="34" charset="0"/>
              </a:rPr>
              <a:t>Dobson unit </a:t>
            </a:r>
            <a:r>
              <a:rPr kumimoji="0" lang="en-US" sz="1600" b="0" i="0" u="none" strike="noStrike" cap="none" normalizeH="0" baseline="0" dirty="0" smtClean="0">
                <a:ln>
                  <a:noFill/>
                </a:ln>
                <a:solidFill>
                  <a:schemeClr val="tx1"/>
                </a:solidFill>
                <a:effectLst/>
                <a:latin typeface="Bookman-Light" charset="0"/>
                <a:cs typeface="Arial" pitchFamily="34" charset="0"/>
              </a:rPr>
              <a:t>(see carefully the scale shown in colour violet to red). The ozone hole over Antarctica develops each year between late August and early October.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Bookman-LightItalic" charset="0"/>
                <a:cs typeface="Arial" pitchFamily="34" charset="0"/>
              </a:rPr>
              <a:t>Courtesy: NASA.</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5" name="Text Box 22"/>
          <p:cNvSpPr txBox="1">
            <a:spLocks noChangeArrowheads="1"/>
          </p:cNvSpPr>
          <p:nvPr/>
        </p:nvSpPr>
        <p:spPr bwMode="auto">
          <a:xfrm>
            <a:off x="0" y="5867400"/>
            <a:ext cx="8915400" cy="990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sz="1600" b="1" dirty="0" smtClean="0">
                <a:latin typeface="Bookman-Light" charset="0"/>
                <a:cs typeface="Arial" pitchFamily="34" charset="0"/>
              </a:rPr>
              <a:t>Do you know?  </a:t>
            </a:r>
            <a:r>
              <a:rPr lang="en-US" sz="1600" b="1" dirty="0" smtClean="0">
                <a:solidFill>
                  <a:srgbClr val="C00000"/>
                </a:solidFill>
                <a:latin typeface="Bookman-Light" charset="0"/>
                <a:cs typeface="Arial" pitchFamily="34" charset="0"/>
              </a:rPr>
              <a:t>World Ozone Day</a:t>
            </a:r>
          </a:p>
          <a:p>
            <a:pPr marL="0" marR="0" lvl="0" indent="0" algn="just" defTabSz="914400" rtl="0" eaLnBrk="1" fontAlgn="base" latinLnBrk="0" hangingPunct="1">
              <a:lnSpc>
                <a:spcPct val="100000"/>
              </a:lnSpc>
              <a:spcBef>
                <a:spcPct val="0"/>
              </a:spcBef>
              <a:spcAft>
                <a:spcPts val="1000"/>
              </a:spcAft>
              <a:buClrTx/>
              <a:buSzTx/>
              <a:buFontTx/>
              <a:buNone/>
              <a:tabLst/>
            </a:pPr>
            <a:r>
              <a:rPr lang="en-US" sz="1600" u="sng" dirty="0" smtClean="0">
                <a:latin typeface="Bookman-Light" charset="0"/>
                <a:cs typeface="Arial" pitchFamily="34" charset="0"/>
              </a:rPr>
              <a:t>September 16 </a:t>
            </a:r>
            <a:r>
              <a:rPr lang="en-US" sz="1600" dirty="0" smtClean="0">
                <a:latin typeface="Bookman-Light" charset="0"/>
                <a:cs typeface="Arial" pitchFamily="34" charset="0"/>
              </a:rPr>
              <a:t>has been designated by the United Nations as the International Day for the Preservation of the Ozone Layer Depletion.</a:t>
            </a:r>
            <a:r>
              <a:rPr kumimoji="0" lang="en-US" sz="1600" b="0" i="0" u="none" strike="noStrike" cap="none" normalizeH="0" baseline="0" dirty="0" smtClean="0">
                <a:ln>
                  <a:noFill/>
                </a:ln>
                <a:solidFill>
                  <a:srgbClr val="222222"/>
                </a:solidFill>
                <a:effectLst/>
                <a:latin typeface="Arial" pitchFamily="34" charset="0"/>
                <a:cs typeface="Arial" pitchFamily="34" charset="0"/>
              </a:rPr>
              <a:t>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6" name="Text Box 24"/>
          <p:cNvSpPr txBox="1">
            <a:spLocks noChangeArrowheads="1"/>
          </p:cNvSpPr>
          <p:nvPr/>
        </p:nvSpPr>
        <p:spPr bwMode="auto">
          <a:xfrm>
            <a:off x="0" y="3124200"/>
            <a:ext cx="6172200" cy="838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600" b="1" dirty="0" smtClean="0">
                <a:latin typeface="Bookman-Light" charset="0"/>
                <a:cs typeface="Arial" pitchFamily="34" charset="0"/>
              </a:rPr>
              <a:t>Do you know?</a:t>
            </a:r>
          </a:p>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latin typeface="Bookman-Light" charset="0"/>
                <a:cs typeface="Arial" pitchFamily="34" charset="0"/>
              </a:rPr>
              <a:t>The ozone layer was discovered in 1913 by the French physicists </a:t>
            </a:r>
            <a:r>
              <a:rPr lang="en-US" sz="1600" u="sng" dirty="0" smtClean="0">
                <a:latin typeface="Bookman-Light" charset="0"/>
                <a:cs typeface="Arial" pitchFamily="34" charset="0"/>
              </a:rPr>
              <a:t>Charles </a:t>
            </a:r>
            <a:r>
              <a:rPr lang="en-US" sz="1600" u="sng" dirty="0" err="1" smtClean="0">
                <a:latin typeface="Bookman-Light" charset="0"/>
                <a:cs typeface="Arial" pitchFamily="34" charset="0"/>
              </a:rPr>
              <a:t>Fabry</a:t>
            </a:r>
            <a:r>
              <a:rPr lang="en-US" sz="1600" u="sng" dirty="0" smtClean="0">
                <a:latin typeface="Bookman-Light" charset="0"/>
                <a:cs typeface="Arial" pitchFamily="34" charset="0"/>
              </a:rPr>
              <a:t> and Henri Buisson</a:t>
            </a:r>
            <a:r>
              <a:rPr lang="en-US" sz="1600" dirty="0" smtClean="0">
                <a:latin typeface="Bookman-Light" charset="0"/>
                <a:cs typeface="Arial" pitchFamily="34" charset="0"/>
              </a:rPr>
              <a:t>. </a:t>
            </a:r>
          </a:p>
        </p:txBody>
      </p:sp>
      <p:sp>
        <p:nvSpPr>
          <p:cNvPr id="8" name="Date Placeholder 7"/>
          <p:cNvSpPr>
            <a:spLocks noGrp="1"/>
          </p:cNvSpPr>
          <p:nvPr>
            <p:ph type="dt" sz="half" idx="10"/>
          </p:nvPr>
        </p:nvSpPr>
        <p:spPr/>
        <p:txBody>
          <a:bodyPr/>
          <a:lstStyle/>
          <a:p>
            <a:fld id="{0FD4F0B8-66C3-4AD4-A291-E9B3507BC9EC}" type="datetime1">
              <a:rPr lang="en-US" smtClean="0"/>
              <a:pPr/>
              <a:t>6/6/2019</a:t>
            </a:fld>
            <a:endParaRPr lang="en-US"/>
          </a:p>
        </p:txBody>
      </p:sp>
      <p:sp>
        <p:nvSpPr>
          <p:cNvPr id="9" name="Slide Number Placeholder 8"/>
          <p:cNvSpPr>
            <a:spLocks noGrp="1"/>
          </p:cNvSpPr>
          <p:nvPr>
            <p:ph type="sldNum" sz="quarter" idx="12"/>
          </p:nvPr>
        </p:nvSpPr>
        <p:spPr/>
        <p:txBody>
          <a:bodyPr/>
          <a:lstStyle/>
          <a:p>
            <a:fld id="{4AA0FF27-BF6F-4BCA-9560-0B8A4A80F83D}" type="slidenum">
              <a:rPr lang="en-US" smtClean="0"/>
              <a:pPr/>
              <a:t>3</a:t>
            </a:fld>
            <a:endParaRPr lang="en-US"/>
          </a:p>
        </p:txBody>
      </p:sp>
      <p:sp>
        <p:nvSpPr>
          <p:cNvPr id="10" name="Footer Placeholder 9"/>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34817" name="Rectangle 1"/>
          <p:cNvSpPr>
            <a:spLocks noChangeArrowheads="1"/>
          </p:cNvSpPr>
          <p:nvPr/>
        </p:nvSpPr>
        <p:spPr bwMode="auto">
          <a:xfrm>
            <a:off x="152400" y="0"/>
            <a:ext cx="89154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12. DEFORESTATION</a:t>
            </a:r>
            <a:endPar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Deforestation is the destruction of forests in order to clear the land and make it available for other uses.</a:t>
            </a:r>
            <a:r>
              <a:rPr kumimoji="0" lang="en-US" sz="2800" b="0" i="0" u="none" strike="noStrike" cap="none" normalizeH="0" baseline="0" dirty="0" smtClean="0">
                <a:ln>
                  <a:noFill/>
                </a:ln>
                <a:solidFill>
                  <a:schemeClr val="bg1"/>
                </a:solidFill>
                <a:effectLst/>
                <a:latin typeface="Arial" pitchFamily="34" charset="0"/>
                <a:cs typeface="Arial" pitchFamily="34" charset="0"/>
              </a:rPr>
              <a:t> </a:t>
            </a:r>
          </a:p>
        </p:txBody>
      </p:sp>
      <p:pic>
        <p:nvPicPr>
          <p:cNvPr id="34818" name="Picture 2" descr="C:\Users\admin\Desktop\forest.jpg"/>
          <p:cNvPicPr>
            <a:picLocks noChangeAspect="1" noChangeArrowheads="1"/>
          </p:cNvPicPr>
          <p:nvPr/>
        </p:nvPicPr>
        <p:blipFill>
          <a:blip r:embed="rId3"/>
          <a:srcRect/>
          <a:stretch>
            <a:fillRect/>
          </a:stretch>
        </p:blipFill>
        <p:spPr bwMode="auto">
          <a:xfrm>
            <a:off x="381000" y="3276600"/>
            <a:ext cx="2733675" cy="1752600"/>
          </a:xfrm>
          <a:prstGeom prst="rect">
            <a:avLst/>
          </a:prstGeom>
          <a:noFill/>
        </p:spPr>
      </p:pic>
      <p:pic>
        <p:nvPicPr>
          <p:cNvPr id="34819" name="Picture 3" descr="C:\Users\admin\Desktop\trees.jpg"/>
          <p:cNvPicPr>
            <a:picLocks noChangeAspect="1" noChangeArrowheads="1"/>
          </p:cNvPicPr>
          <p:nvPr/>
        </p:nvPicPr>
        <p:blipFill>
          <a:blip r:embed="rId4"/>
          <a:srcRect/>
          <a:stretch>
            <a:fillRect/>
          </a:stretch>
        </p:blipFill>
        <p:spPr bwMode="auto">
          <a:xfrm>
            <a:off x="3429000" y="3276600"/>
            <a:ext cx="2619375" cy="1743075"/>
          </a:xfrm>
          <a:prstGeom prst="rect">
            <a:avLst/>
          </a:prstGeom>
          <a:noFill/>
        </p:spPr>
      </p:pic>
      <p:sp>
        <p:nvSpPr>
          <p:cNvPr id="6" name="Rectangle 5"/>
          <p:cNvSpPr/>
          <p:nvPr/>
        </p:nvSpPr>
        <p:spPr>
          <a:xfrm>
            <a:off x="228600" y="1447800"/>
            <a:ext cx="8534400" cy="1815882"/>
          </a:xfrm>
          <a:prstGeom prst="rect">
            <a:avLst/>
          </a:prstGeom>
        </p:spPr>
        <p:txBody>
          <a:bodyPr wrap="square">
            <a:spAutoFit/>
          </a:bodyPr>
          <a:lstStyle/>
          <a:p>
            <a:r>
              <a:rPr lang="en-US" sz="2800" dirty="0" smtClean="0">
                <a:solidFill>
                  <a:srgbClr val="FFC000"/>
                </a:solidFill>
                <a:latin typeface="Arial" pitchFamily="34" charset="0"/>
                <a:ea typeface="Times New Roman" pitchFamily="18" charset="0"/>
                <a:cs typeface="Arial" pitchFamily="34" charset="0"/>
              </a:rPr>
              <a:t>Why deforestation occur:</a:t>
            </a:r>
          </a:p>
          <a:p>
            <a:r>
              <a:rPr lang="en-US" sz="2800" dirty="0" smtClean="0">
                <a:solidFill>
                  <a:schemeClr val="bg1"/>
                </a:solidFill>
                <a:latin typeface="Arial" pitchFamily="34" charset="0"/>
                <a:ea typeface="Times New Roman" pitchFamily="18" charset="0"/>
                <a:cs typeface="Arial" pitchFamily="34" charset="0"/>
              </a:rPr>
              <a:t>Clearing of land for agriculture and construction of factories. Other reasons are acquiring wood for building and fuel</a:t>
            </a:r>
            <a:r>
              <a:rPr lang="en-US" dirty="0" smtClean="0">
                <a:solidFill>
                  <a:schemeClr val="bg1"/>
                </a:solidFill>
              </a:rPr>
              <a:t>. </a:t>
            </a:r>
            <a:endParaRPr lang="en-US" dirty="0"/>
          </a:p>
        </p:txBody>
      </p:sp>
      <p:pic>
        <p:nvPicPr>
          <p:cNvPr id="34820" name="Picture 4" descr="C:\Users\admin\Desktop\rainforest-deforestation.jpg"/>
          <p:cNvPicPr>
            <a:picLocks noChangeAspect="1" noChangeArrowheads="1"/>
          </p:cNvPicPr>
          <p:nvPr/>
        </p:nvPicPr>
        <p:blipFill>
          <a:blip r:embed="rId5" cstate="print"/>
          <a:srcRect/>
          <a:stretch>
            <a:fillRect/>
          </a:stretch>
        </p:blipFill>
        <p:spPr bwMode="auto">
          <a:xfrm>
            <a:off x="6324600" y="3124200"/>
            <a:ext cx="2819400" cy="1882443"/>
          </a:xfrm>
          <a:prstGeom prst="rect">
            <a:avLst/>
          </a:prstGeom>
          <a:noFill/>
        </p:spPr>
      </p:pic>
      <p:pic>
        <p:nvPicPr>
          <p:cNvPr id="34822" name="Picture 6" descr="C:\Users\admin\Desktop\forest fire.jpg"/>
          <p:cNvPicPr>
            <a:picLocks noChangeAspect="1" noChangeArrowheads="1"/>
          </p:cNvPicPr>
          <p:nvPr/>
        </p:nvPicPr>
        <p:blipFill>
          <a:blip r:embed="rId6"/>
          <a:srcRect/>
          <a:stretch>
            <a:fillRect/>
          </a:stretch>
        </p:blipFill>
        <p:spPr bwMode="auto">
          <a:xfrm>
            <a:off x="457200" y="5181600"/>
            <a:ext cx="2466975" cy="1676400"/>
          </a:xfrm>
          <a:prstGeom prst="rect">
            <a:avLst/>
          </a:prstGeom>
          <a:noFill/>
        </p:spPr>
      </p:pic>
      <p:pic>
        <p:nvPicPr>
          <p:cNvPr id="34823" name="Picture 7" descr="C:\Users\admin\Desktop\forest fire2.jpg"/>
          <p:cNvPicPr>
            <a:picLocks noChangeAspect="1" noChangeArrowheads="1"/>
          </p:cNvPicPr>
          <p:nvPr/>
        </p:nvPicPr>
        <p:blipFill>
          <a:blip r:embed="rId7"/>
          <a:srcRect/>
          <a:stretch>
            <a:fillRect/>
          </a:stretch>
        </p:blipFill>
        <p:spPr bwMode="auto">
          <a:xfrm>
            <a:off x="3276600" y="5267325"/>
            <a:ext cx="2867025" cy="1590675"/>
          </a:xfrm>
          <a:prstGeom prst="rect">
            <a:avLst/>
          </a:prstGeom>
          <a:noFill/>
        </p:spPr>
      </p:pic>
      <p:pic>
        <p:nvPicPr>
          <p:cNvPr id="34824" name="Picture 8" descr="C:\Users\admin\Desktop\fire.jpg"/>
          <p:cNvPicPr>
            <a:picLocks noChangeAspect="1" noChangeArrowheads="1"/>
          </p:cNvPicPr>
          <p:nvPr/>
        </p:nvPicPr>
        <p:blipFill>
          <a:blip r:embed="rId8"/>
          <a:srcRect/>
          <a:stretch>
            <a:fillRect/>
          </a:stretch>
        </p:blipFill>
        <p:spPr bwMode="auto">
          <a:xfrm>
            <a:off x="6286500" y="5257800"/>
            <a:ext cx="2857500" cy="1600200"/>
          </a:xfrm>
          <a:prstGeom prst="rect">
            <a:avLst/>
          </a:prstGeom>
          <a:noFill/>
        </p:spPr>
      </p:pic>
      <p:sp>
        <p:nvSpPr>
          <p:cNvPr id="11" name="Date Placeholder 10"/>
          <p:cNvSpPr>
            <a:spLocks noGrp="1"/>
          </p:cNvSpPr>
          <p:nvPr>
            <p:ph type="dt" sz="half" idx="10"/>
          </p:nvPr>
        </p:nvSpPr>
        <p:spPr/>
        <p:txBody>
          <a:bodyPr/>
          <a:lstStyle/>
          <a:p>
            <a:fld id="{E070CEBB-283B-4B38-A6EF-A05849526F4B}" type="datetime1">
              <a:rPr lang="en-US" smtClean="0"/>
              <a:pPr/>
              <a:t>6/6/2019</a:t>
            </a:fld>
            <a:endParaRPr lang="en-US"/>
          </a:p>
        </p:txBody>
      </p:sp>
      <p:sp>
        <p:nvSpPr>
          <p:cNvPr id="12" name="Slide Number Placeholder 11"/>
          <p:cNvSpPr>
            <a:spLocks noGrp="1"/>
          </p:cNvSpPr>
          <p:nvPr>
            <p:ph type="sldNum" sz="quarter" idx="12"/>
          </p:nvPr>
        </p:nvSpPr>
        <p:spPr/>
        <p:txBody>
          <a:bodyPr/>
          <a:lstStyle/>
          <a:p>
            <a:fld id="{4AA0FF27-BF6F-4BCA-9560-0B8A4A80F83D}" type="slidenum">
              <a:rPr lang="en-US" smtClean="0"/>
              <a:pPr/>
              <a:t>4</a:t>
            </a:fld>
            <a:endParaRPr lang="en-US"/>
          </a:p>
        </p:txBody>
      </p:sp>
      <p:sp>
        <p:nvSpPr>
          <p:cNvPr id="13" name="Footer Placeholder 12"/>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pic>
        <p:nvPicPr>
          <p:cNvPr id="32769" name="Picture 1" descr="C:\Users\admin\Desktop\ForestCover.jpg"/>
          <p:cNvPicPr>
            <a:picLocks noChangeAspect="1" noChangeArrowheads="1"/>
          </p:cNvPicPr>
          <p:nvPr/>
        </p:nvPicPr>
        <p:blipFill>
          <a:blip r:embed="rId3"/>
          <a:srcRect/>
          <a:stretch>
            <a:fillRect/>
          </a:stretch>
        </p:blipFill>
        <p:spPr bwMode="auto">
          <a:xfrm>
            <a:off x="-1" y="-176009"/>
            <a:ext cx="9144001" cy="7034009"/>
          </a:xfrm>
          <a:prstGeom prst="rect">
            <a:avLst/>
          </a:prstGeom>
          <a:noFill/>
        </p:spPr>
      </p:pic>
      <p:sp>
        <p:nvSpPr>
          <p:cNvPr id="4" name="Date Placeholder 3"/>
          <p:cNvSpPr>
            <a:spLocks noGrp="1"/>
          </p:cNvSpPr>
          <p:nvPr>
            <p:ph type="dt" sz="half" idx="10"/>
          </p:nvPr>
        </p:nvSpPr>
        <p:spPr/>
        <p:txBody>
          <a:bodyPr/>
          <a:lstStyle/>
          <a:p>
            <a:fld id="{EFA6EA13-6020-4413-8F32-B0F368E3FB2F}" type="datetime1">
              <a:rPr lang="en-US" smtClean="0"/>
              <a:pPr/>
              <a:t>6/6/2019</a:t>
            </a:fld>
            <a:endParaRPr lang="en-US"/>
          </a:p>
        </p:txBody>
      </p:sp>
      <p:sp>
        <p:nvSpPr>
          <p:cNvPr id="5" name="Slide Number Placeholder 4"/>
          <p:cNvSpPr>
            <a:spLocks noGrp="1"/>
          </p:cNvSpPr>
          <p:nvPr>
            <p:ph type="sldNum" sz="quarter" idx="12"/>
          </p:nvPr>
        </p:nvSpPr>
        <p:spPr/>
        <p:txBody>
          <a:bodyPr/>
          <a:lstStyle/>
          <a:p>
            <a:fld id="{4AA0FF27-BF6F-4BCA-9560-0B8A4A80F83D}" type="slidenum">
              <a:rPr lang="en-US" smtClean="0"/>
              <a:pPr/>
              <a:t>5</a:t>
            </a:fld>
            <a:endParaRPr lang="en-US"/>
          </a:p>
        </p:txBody>
      </p:sp>
      <p:sp>
        <p:nvSpPr>
          <p:cNvPr id="6" name="Footer Placeholder 5"/>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Users\admin\Desktop\forest cover.jpg"/>
          <p:cNvPicPr>
            <a:picLocks noChangeAspect="1" noChangeArrowheads="1"/>
          </p:cNvPicPr>
          <p:nvPr/>
        </p:nvPicPr>
        <p:blipFill>
          <a:blip r:embed="rId2"/>
          <a:srcRect/>
          <a:stretch>
            <a:fillRect/>
          </a:stretch>
        </p:blipFill>
        <p:spPr bwMode="auto">
          <a:xfrm>
            <a:off x="533400" y="762001"/>
            <a:ext cx="8210696" cy="5791200"/>
          </a:xfrm>
          <a:prstGeom prst="rect">
            <a:avLst/>
          </a:prstGeom>
          <a:noFill/>
        </p:spPr>
      </p:pic>
      <p:sp>
        <p:nvSpPr>
          <p:cNvPr id="3" name="Rectangle 2"/>
          <p:cNvSpPr/>
          <p:nvPr/>
        </p:nvSpPr>
        <p:spPr>
          <a:xfrm>
            <a:off x="1981200" y="0"/>
            <a:ext cx="4225837" cy="461665"/>
          </a:xfrm>
          <a:prstGeom prst="rect">
            <a:avLst/>
          </a:prstGeom>
        </p:spPr>
        <p:txBody>
          <a:bodyPr wrap="none">
            <a:spAutoFit/>
          </a:bodyPr>
          <a:lstStyle/>
          <a:p>
            <a:r>
              <a:rPr lang="en-US" sz="2400" b="1" u="sng" dirty="0" smtClean="0">
                <a:latin typeface="Arial" pitchFamily="34" charset="0"/>
                <a:cs typeface="Arial" pitchFamily="34" charset="0"/>
              </a:rPr>
              <a:t>Russia's North Pole </a:t>
            </a:r>
            <a:r>
              <a:rPr lang="en-US" sz="2400" b="1" u="sng" dirty="0" err="1" smtClean="0">
                <a:latin typeface="Arial" pitchFamily="34" charset="0"/>
                <a:cs typeface="Arial" pitchFamily="34" charset="0"/>
              </a:rPr>
              <a:t>Barneo</a:t>
            </a:r>
            <a:endParaRPr lang="en-US" sz="2400" b="1" u="sng" dirty="0">
              <a:latin typeface="Arial" pitchFamily="34" charset="0"/>
              <a:cs typeface="Arial" pitchFamily="34" charset="0"/>
              <a:hlinkClick r:id="rId3"/>
            </a:endParaRPr>
          </a:p>
        </p:txBody>
      </p:sp>
      <p:pic>
        <p:nvPicPr>
          <p:cNvPr id="4" name="Picture 1"/>
          <p:cNvPicPr>
            <a:picLocks noChangeAspect="1" noChangeArrowheads="1"/>
          </p:cNvPicPr>
          <p:nvPr/>
        </p:nvPicPr>
        <p:blipFill>
          <a:blip r:embed="rId4"/>
          <a:srcRect/>
          <a:stretch>
            <a:fillRect/>
          </a:stretch>
        </p:blipFill>
        <p:spPr bwMode="auto">
          <a:xfrm>
            <a:off x="7162800" y="0"/>
            <a:ext cx="1828800" cy="1441939"/>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5F0BD8DA-A0D1-44DE-BF92-8B0EE2F2BC76}" type="datetime1">
              <a:rPr lang="en-US" smtClean="0"/>
              <a:pPr/>
              <a:t>6/6/2019</a:t>
            </a:fld>
            <a:endParaRPr lang="en-US"/>
          </a:p>
        </p:txBody>
      </p:sp>
      <p:sp>
        <p:nvSpPr>
          <p:cNvPr id="6" name="Slide Number Placeholder 5"/>
          <p:cNvSpPr>
            <a:spLocks noGrp="1"/>
          </p:cNvSpPr>
          <p:nvPr>
            <p:ph type="sldNum" sz="quarter" idx="12"/>
          </p:nvPr>
        </p:nvSpPr>
        <p:spPr/>
        <p:txBody>
          <a:bodyPr/>
          <a:lstStyle/>
          <a:p>
            <a:fld id="{4AA0FF27-BF6F-4BCA-9560-0B8A4A80F83D}" type="slidenum">
              <a:rPr lang="en-US" smtClean="0"/>
              <a:pPr/>
              <a:t>6</a:t>
            </a:fld>
            <a:endParaRPr lang="en-US"/>
          </a:p>
        </p:txBody>
      </p:sp>
      <p:sp>
        <p:nvSpPr>
          <p:cNvPr id="7" name="Footer Placeholder 6"/>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C:\Users\admin\Desktop\World-Tree Loss-Annual.png"/>
          <p:cNvPicPr>
            <a:picLocks noChangeAspect="1" noChangeArrowheads="1"/>
          </p:cNvPicPr>
          <p:nvPr/>
        </p:nvPicPr>
        <p:blipFill>
          <a:blip r:embed="rId2"/>
          <a:srcRect/>
          <a:stretch>
            <a:fillRect/>
          </a:stretch>
        </p:blipFill>
        <p:spPr bwMode="auto">
          <a:xfrm>
            <a:off x="0" y="0"/>
            <a:ext cx="9144000" cy="6875939"/>
          </a:xfrm>
          <a:prstGeom prst="rect">
            <a:avLst/>
          </a:prstGeom>
          <a:noFill/>
        </p:spPr>
      </p:pic>
      <p:sp>
        <p:nvSpPr>
          <p:cNvPr id="4" name="Date Placeholder 3"/>
          <p:cNvSpPr>
            <a:spLocks noGrp="1"/>
          </p:cNvSpPr>
          <p:nvPr>
            <p:ph type="dt" sz="half" idx="10"/>
          </p:nvPr>
        </p:nvSpPr>
        <p:spPr/>
        <p:txBody>
          <a:bodyPr/>
          <a:lstStyle/>
          <a:p>
            <a:fld id="{4DE82AF7-4A1E-4CCB-AC42-8142BC888A0C}" type="datetime1">
              <a:rPr lang="en-US" smtClean="0"/>
              <a:pPr/>
              <a:t>6/6/2019</a:t>
            </a:fld>
            <a:endParaRPr lang="en-US"/>
          </a:p>
        </p:txBody>
      </p:sp>
      <p:sp>
        <p:nvSpPr>
          <p:cNvPr id="5" name="Slide Number Placeholder 4"/>
          <p:cNvSpPr>
            <a:spLocks noGrp="1"/>
          </p:cNvSpPr>
          <p:nvPr>
            <p:ph type="sldNum" sz="quarter" idx="12"/>
          </p:nvPr>
        </p:nvSpPr>
        <p:spPr/>
        <p:txBody>
          <a:bodyPr/>
          <a:lstStyle/>
          <a:p>
            <a:fld id="{4AA0FF27-BF6F-4BCA-9560-0B8A4A80F83D}" type="slidenum">
              <a:rPr lang="en-US" smtClean="0"/>
              <a:pPr/>
              <a:t>7</a:t>
            </a:fld>
            <a:endParaRPr lang="en-US"/>
          </a:p>
        </p:txBody>
      </p:sp>
      <p:sp>
        <p:nvSpPr>
          <p:cNvPr id="6" name="Footer Placeholder 5"/>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pic>
        <p:nvPicPr>
          <p:cNvPr id="31746" name="Picture 14" descr="http://blogs.worldbank.org/files/climatechange/Deforestation,%20Climate%20Change,%20and%20Food%20Insecurity(New).png"/>
          <p:cNvPicPr>
            <a:picLocks noChangeAspect="1" noChangeArrowheads="1"/>
          </p:cNvPicPr>
          <p:nvPr/>
        </p:nvPicPr>
        <p:blipFill>
          <a:blip r:embed="rId3"/>
          <a:srcRect/>
          <a:stretch>
            <a:fillRect/>
          </a:stretch>
        </p:blipFill>
        <p:spPr bwMode="auto">
          <a:xfrm>
            <a:off x="0" y="762000"/>
            <a:ext cx="9143150" cy="6096000"/>
          </a:xfrm>
          <a:prstGeom prst="rect">
            <a:avLst/>
          </a:prstGeom>
          <a:noFill/>
          <a:ln w="9525">
            <a:noFill/>
            <a:miter lim="800000"/>
            <a:headEnd/>
            <a:tailEnd/>
          </a:ln>
        </p:spPr>
      </p:pic>
      <p:sp>
        <p:nvSpPr>
          <p:cNvPr id="5" name="Rectangle 4"/>
          <p:cNvSpPr/>
          <p:nvPr/>
        </p:nvSpPr>
        <p:spPr>
          <a:xfrm>
            <a:off x="2439230" y="152400"/>
            <a:ext cx="3656770" cy="461665"/>
          </a:xfrm>
          <a:prstGeom prst="rect">
            <a:avLst/>
          </a:prstGeom>
        </p:spPr>
        <p:txBody>
          <a:bodyPr wrap="none">
            <a:spAutoFit/>
          </a:bodyPr>
          <a:lstStyle/>
          <a:p>
            <a:r>
              <a:rPr lang="en-US" sz="2400" b="1" u="sng" dirty="0" smtClean="0">
                <a:solidFill>
                  <a:schemeClr val="bg1"/>
                </a:solidFill>
                <a:latin typeface="Arial" pitchFamily="34" charset="0"/>
                <a:cs typeface="Arial" pitchFamily="34" charset="0"/>
              </a:rPr>
              <a:t>Effects of Deforestation</a:t>
            </a:r>
            <a:endParaRPr lang="en-US" sz="2400" b="1" u="sng" dirty="0">
              <a:solidFill>
                <a:schemeClr val="bg1"/>
              </a:solidFill>
              <a:latin typeface="Arial" pitchFamily="34" charset="0"/>
              <a:cs typeface="Arial" pitchFamily="34" charset="0"/>
              <a:hlinkClick r:id="rId4"/>
            </a:endParaRPr>
          </a:p>
        </p:txBody>
      </p:sp>
      <p:sp>
        <p:nvSpPr>
          <p:cNvPr id="6" name="Date Placeholder 5"/>
          <p:cNvSpPr>
            <a:spLocks noGrp="1"/>
          </p:cNvSpPr>
          <p:nvPr>
            <p:ph type="dt" sz="half" idx="10"/>
          </p:nvPr>
        </p:nvSpPr>
        <p:spPr/>
        <p:txBody>
          <a:bodyPr/>
          <a:lstStyle/>
          <a:p>
            <a:fld id="{2654085A-0E05-43EA-BEA2-0640A7DD5013}" type="datetime1">
              <a:rPr lang="en-US" smtClean="0"/>
              <a:pPr/>
              <a:t>6/6/2019</a:t>
            </a:fld>
            <a:endParaRPr lang="en-US"/>
          </a:p>
        </p:txBody>
      </p:sp>
      <p:sp>
        <p:nvSpPr>
          <p:cNvPr id="7" name="Slide Number Placeholder 6"/>
          <p:cNvSpPr>
            <a:spLocks noGrp="1"/>
          </p:cNvSpPr>
          <p:nvPr>
            <p:ph type="sldNum" sz="quarter" idx="12"/>
          </p:nvPr>
        </p:nvSpPr>
        <p:spPr/>
        <p:txBody>
          <a:bodyPr/>
          <a:lstStyle/>
          <a:p>
            <a:fld id="{4AA0FF27-BF6F-4BCA-9560-0B8A4A80F83D}" type="slidenum">
              <a:rPr lang="en-US" smtClean="0"/>
              <a:pPr/>
              <a:t>8</a:t>
            </a:fld>
            <a:endParaRPr lang="en-US"/>
          </a:p>
        </p:txBody>
      </p:sp>
      <p:sp>
        <p:nvSpPr>
          <p:cNvPr id="8" name="Footer Placeholder 7"/>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3" name="Rectangle 2"/>
          <p:cNvSpPr/>
          <p:nvPr/>
        </p:nvSpPr>
        <p:spPr>
          <a:xfrm>
            <a:off x="0" y="228600"/>
            <a:ext cx="9144000" cy="3170099"/>
          </a:xfrm>
          <a:prstGeom prst="rect">
            <a:avLst/>
          </a:prstGeom>
        </p:spPr>
        <p:txBody>
          <a:bodyPr wrap="square">
            <a:spAutoFit/>
          </a:bodyPr>
          <a:lstStyle/>
          <a:p>
            <a:pPr algn="ctr"/>
            <a:r>
              <a:rPr lang="en-US" sz="3200" b="1" dirty="0" smtClean="0">
                <a:solidFill>
                  <a:schemeClr val="bg1"/>
                </a:solidFill>
              </a:rPr>
              <a:t>13. Peoples Participation in Conservation of Forests</a:t>
            </a:r>
          </a:p>
          <a:p>
            <a:endParaRPr lang="en-US" sz="2400" b="1" dirty="0" smtClean="0">
              <a:solidFill>
                <a:schemeClr val="bg1"/>
              </a:solidFill>
            </a:endParaRPr>
          </a:p>
          <a:p>
            <a:r>
              <a:rPr lang="en-US" sz="2400" b="1" dirty="0" smtClean="0">
                <a:solidFill>
                  <a:schemeClr val="bg1"/>
                </a:solidFill>
              </a:rPr>
              <a:t>People’s participation is vital in forest conservation, especially those living in them or close to the forest. This is referred to as Community forestry.</a:t>
            </a:r>
          </a:p>
          <a:p>
            <a:r>
              <a:rPr lang="en-US" sz="2400" b="1" dirty="0" smtClean="0">
                <a:solidFill>
                  <a:schemeClr val="bg1"/>
                </a:solidFill>
              </a:rPr>
              <a:t>   </a:t>
            </a:r>
            <a:r>
              <a:rPr lang="en-US" sz="2400" b="1" dirty="0" err="1" smtClean="0">
                <a:solidFill>
                  <a:srgbClr val="FFC000"/>
                </a:solidFill>
              </a:rPr>
              <a:t>Chipko</a:t>
            </a:r>
            <a:r>
              <a:rPr lang="en-US" sz="2400" b="1" dirty="0" smtClean="0">
                <a:solidFill>
                  <a:srgbClr val="FFC000"/>
                </a:solidFill>
              </a:rPr>
              <a:t> movement </a:t>
            </a:r>
            <a:r>
              <a:rPr lang="en-US" sz="2400" b="1" dirty="0" smtClean="0">
                <a:solidFill>
                  <a:schemeClr val="bg1"/>
                </a:solidFill>
              </a:rPr>
              <a:t>	- </a:t>
            </a:r>
            <a:r>
              <a:rPr lang="en-US" sz="2400" b="1" dirty="0" err="1" smtClean="0">
                <a:solidFill>
                  <a:schemeClr val="bg1"/>
                </a:solidFill>
              </a:rPr>
              <a:t>Sundarlal</a:t>
            </a:r>
            <a:r>
              <a:rPr lang="en-US" sz="2400" b="1" dirty="0" smtClean="0">
                <a:solidFill>
                  <a:schemeClr val="bg1"/>
                </a:solidFill>
              </a:rPr>
              <a:t> </a:t>
            </a:r>
            <a:r>
              <a:rPr lang="en-US" sz="2400" b="1" dirty="0" err="1" smtClean="0">
                <a:solidFill>
                  <a:schemeClr val="bg1"/>
                </a:solidFill>
              </a:rPr>
              <a:t>Bahuguna</a:t>
            </a:r>
            <a:r>
              <a:rPr lang="en-US" sz="2400" b="1" dirty="0" smtClean="0">
                <a:solidFill>
                  <a:schemeClr val="bg1"/>
                </a:solidFill>
              </a:rPr>
              <a:t>	</a:t>
            </a:r>
          </a:p>
          <a:p>
            <a:r>
              <a:rPr lang="en-US" sz="2400" b="1" dirty="0" smtClean="0">
                <a:solidFill>
                  <a:schemeClr val="bg1"/>
                </a:solidFill>
              </a:rPr>
              <a:t>			- Amrita Devi</a:t>
            </a:r>
          </a:p>
          <a:p>
            <a:r>
              <a:rPr lang="en-US" sz="2400" b="1" dirty="0" smtClean="0">
                <a:solidFill>
                  <a:schemeClr val="bg1"/>
                </a:solidFill>
              </a:rPr>
              <a:t>			- </a:t>
            </a:r>
            <a:r>
              <a:rPr lang="en-US" sz="2400" b="1" dirty="0" err="1" smtClean="0">
                <a:solidFill>
                  <a:schemeClr val="bg1"/>
                </a:solidFill>
              </a:rPr>
              <a:t>Jadav</a:t>
            </a:r>
            <a:r>
              <a:rPr lang="en-US" sz="2400" b="1" dirty="0" smtClean="0">
                <a:solidFill>
                  <a:schemeClr val="bg1"/>
                </a:solidFill>
              </a:rPr>
              <a:t> </a:t>
            </a:r>
            <a:r>
              <a:rPr lang="en-US" sz="2400" b="1" dirty="0" err="1" smtClean="0">
                <a:solidFill>
                  <a:schemeClr val="bg1"/>
                </a:solidFill>
              </a:rPr>
              <a:t>Payeng</a:t>
            </a:r>
            <a:endParaRPr lang="en-US" sz="2400" dirty="0">
              <a:solidFill>
                <a:schemeClr val="bg1"/>
              </a:solidFill>
            </a:endParaRPr>
          </a:p>
        </p:txBody>
      </p:sp>
      <p:pic>
        <p:nvPicPr>
          <p:cNvPr id="39937" name="Picture 1" descr="C:\Users\admin\Desktop\forest cons.jpg"/>
          <p:cNvPicPr>
            <a:picLocks noChangeAspect="1" noChangeArrowheads="1"/>
          </p:cNvPicPr>
          <p:nvPr/>
        </p:nvPicPr>
        <p:blipFill>
          <a:blip r:embed="rId3"/>
          <a:srcRect/>
          <a:stretch>
            <a:fillRect/>
          </a:stretch>
        </p:blipFill>
        <p:spPr bwMode="auto">
          <a:xfrm>
            <a:off x="0" y="3429000"/>
            <a:ext cx="4114800" cy="3429000"/>
          </a:xfrm>
          <a:prstGeom prst="rect">
            <a:avLst/>
          </a:prstGeom>
          <a:noFill/>
        </p:spPr>
      </p:pic>
      <p:pic>
        <p:nvPicPr>
          <p:cNvPr id="39939" name="Picture 3"/>
          <p:cNvPicPr>
            <a:picLocks noChangeAspect="1" noChangeArrowheads="1"/>
          </p:cNvPicPr>
          <p:nvPr/>
        </p:nvPicPr>
        <p:blipFill>
          <a:blip r:embed="rId4"/>
          <a:srcRect/>
          <a:stretch>
            <a:fillRect/>
          </a:stretch>
        </p:blipFill>
        <p:spPr bwMode="auto">
          <a:xfrm>
            <a:off x="4110336" y="3429000"/>
            <a:ext cx="5011027" cy="3429000"/>
          </a:xfrm>
          <a:prstGeom prst="rect">
            <a:avLst/>
          </a:prstGeom>
          <a:noFill/>
          <a:ln w="9525">
            <a:noFill/>
            <a:miter lim="800000"/>
            <a:headEnd/>
            <a:tailEnd/>
          </a:ln>
          <a:effectLst/>
        </p:spPr>
      </p:pic>
      <p:sp>
        <p:nvSpPr>
          <p:cNvPr id="6" name="Date Placeholder 5"/>
          <p:cNvSpPr>
            <a:spLocks noGrp="1"/>
          </p:cNvSpPr>
          <p:nvPr>
            <p:ph type="dt" sz="half" idx="10"/>
          </p:nvPr>
        </p:nvSpPr>
        <p:spPr/>
        <p:txBody>
          <a:bodyPr/>
          <a:lstStyle/>
          <a:p>
            <a:fld id="{8E5F3CF0-F4AD-4EA3-BE34-1D543D875824}" type="datetime1">
              <a:rPr lang="en-US" smtClean="0"/>
              <a:pPr/>
              <a:t>6/6/2019</a:t>
            </a:fld>
            <a:endParaRPr lang="en-US"/>
          </a:p>
        </p:txBody>
      </p:sp>
      <p:sp>
        <p:nvSpPr>
          <p:cNvPr id="7" name="Slide Number Placeholder 6"/>
          <p:cNvSpPr>
            <a:spLocks noGrp="1"/>
          </p:cNvSpPr>
          <p:nvPr>
            <p:ph type="sldNum" sz="quarter" idx="12"/>
          </p:nvPr>
        </p:nvSpPr>
        <p:spPr/>
        <p:txBody>
          <a:bodyPr/>
          <a:lstStyle/>
          <a:p>
            <a:fld id="{4AA0FF27-BF6F-4BCA-9560-0B8A4A80F83D}" type="slidenum">
              <a:rPr lang="en-US" smtClean="0"/>
              <a:pPr/>
              <a:t>9</a:t>
            </a:fld>
            <a:endParaRPr lang="en-US"/>
          </a:p>
        </p:txBody>
      </p:sp>
      <p:sp>
        <p:nvSpPr>
          <p:cNvPr id="8" name="Footer Placeholder 7"/>
          <p:cNvSpPr>
            <a:spLocks noGrp="1"/>
          </p:cNvSpPr>
          <p:nvPr>
            <p:ph type="ftr" sz="quarter" idx="11"/>
          </p:nvPr>
        </p:nvSpPr>
        <p:spPr/>
        <p:txBody>
          <a:bodyPr/>
          <a:lstStyle/>
          <a:p>
            <a:r>
              <a:rPr lang="en-US" smtClean="0"/>
              <a:t>Dr P SEKAR  IASE  Saidapet  Ch-15.</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1550</Words>
  <Application>Microsoft Office PowerPoint</Application>
  <PresentationFormat>On-screen Show (4:3)</PresentationFormat>
  <Paragraphs>193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Part III Environmental Issues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 III</dc:title>
  <dc:creator>sekar</dc:creator>
  <cp:lastModifiedBy>sekar</cp:lastModifiedBy>
  <cp:revision>16</cp:revision>
  <dcterms:created xsi:type="dcterms:W3CDTF">2019-06-05T08:16:38Z</dcterms:created>
  <dcterms:modified xsi:type="dcterms:W3CDTF">2019-06-06T05:32:29Z</dcterms:modified>
</cp:coreProperties>
</file>